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319" r:id="rId6"/>
    <p:sldId id="320" r:id="rId7"/>
    <p:sldId id="321" r:id="rId8"/>
    <p:sldId id="322" r:id="rId9"/>
    <p:sldId id="323" r:id="rId10"/>
    <p:sldId id="325" r:id="rId11"/>
    <p:sldId id="266" r:id="rId12"/>
    <p:sldId id="267" r:id="rId13"/>
    <p:sldId id="268" r:id="rId14"/>
    <p:sldId id="332" r:id="rId15"/>
    <p:sldId id="327" r:id="rId16"/>
    <p:sldId id="328" r:id="rId17"/>
    <p:sldId id="329" r:id="rId18"/>
    <p:sldId id="384" r:id="rId19"/>
    <p:sldId id="295" r:id="rId20"/>
    <p:sldId id="310" r:id="rId21"/>
    <p:sldId id="311" r:id="rId22"/>
    <p:sldId id="312" r:id="rId23"/>
    <p:sldId id="294" r:id="rId24"/>
    <p:sldId id="313" r:id="rId25"/>
    <p:sldId id="314" r:id="rId26"/>
    <p:sldId id="274" r:id="rId27"/>
    <p:sldId id="275" r:id="rId28"/>
    <p:sldId id="277" r:id="rId29"/>
    <p:sldId id="278" r:id="rId30"/>
    <p:sldId id="279" r:id="rId31"/>
    <p:sldId id="276" r:id="rId32"/>
    <p:sldId id="385" r:id="rId33"/>
    <p:sldId id="280" r:id="rId34"/>
    <p:sldId id="330" r:id="rId35"/>
    <p:sldId id="386" r:id="rId36"/>
    <p:sldId id="387" r:id="rId37"/>
    <p:sldId id="331" r:id="rId38"/>
    <p:sldId id="333" r:id="rId39"/>
    <p:sldId id="334" r:id="rId40"/>
    <p:sldId id="281" r:id="rId41"/>
    <p:sldId id="283" r:id="rId42"/>
    <p:sldId id="284" r:id="rId43"/>
    <p:sldId id="335" r:id="rId44"/>
    <p:sldId id="299" r:id="rId45"/>
    <p:sldId id="374" r:id="rId46"/>
    <p:sldId id="375" r:id="rId47"/>
    <p:sldId id="376" r:id="rId48"/>
    <p:sldId id="377" r:id="rId49"/>
    <p:sldId id="336" r:id="rId50"/>
    <p:sldId id="337" r:id="rId51"/>
    <p:sldId id="338" r:id="rId52"/>
    <p:sldId id="339" r:id="rId53"/>
    <p:sldId id="301" r:id="rId54"/>
    <p:sldId id="303" r:id="rId55"/>
    <p:sldId id="302" r:id="rId56"/>
    <p:sldId id="340" r:id="rId57"/>
    <p:sldId id="341" r:id="rId58"/>
    <p:sldId id="304" r:id="rId59"/>
    <p:sldId id="342" r:id="rId60"/>
    <p:sldId id="305" r:id="rId61"/>
    <p:sldId id="306" r:id="rId62"/>
    <p:sldId id="315" r:id="rId63"/>
    <p:sldId id="326" r:id="rId64"/>
    <p:sldId id="344" r:id="rId65"/>
    <p:sldId id="345" r:id="rId66"/>
    <p:sldId id="343" r:id="rId67"/>
    <p:sldId id="317" r:id="rId68"/>
    <p:sldId id="318" r:id="rId69"/>
    <p:sldId id="346" r:id="rId70"/>
    <p:sldId id="348" r:id="rId71"/>
    <p:sldId id="349" r:id="rId72"/>
    <p:sldId id="350" r:id="rId73"/>
    <p:sldId id="357" r:id="rId74"/>
    <p:sldId id="366" r:id="rId75"/>
    <p:sldId id="351" r:id="rId76"/>
    <p:sldId id="352" r:id="rId77"/>
    <p:sldId id="354" r:id="rId78"/>
    <p:sldId id="388" r:id="rId79"/>
    <p:sldId id="355" r:id="rId80"/>
    <p:sldId id="356" r:id="rId81"/>
    <p:sldId id="353" r:id="rId82"/>
    <p:sldId id="358" r:id="rId83"/>
    <p:sldId id="362" r:id="rId84"/>
    <p:sldId id="359" r:id="rId85"/>
    <p:sldId id="361" r:id="rId86"/>
    <p:sldId id="360" r:id="rId87"/>
    <p:sldId id="363" r:id="rId88"/>
    <p:sldId id="364" r:id="rId89"/>
    <p:sldId id="367" r:id="rId90"/>
    <p:sldId id="368" r:id="rId91"/>
    <p:sldId id="369" r:id="rId92"/>
    <p:sldId id="370" r:id="rId93"/>
    <p:sldId id="371" r:id="rId94"/>
    <p:sldId id="372" r:id="rId95"/>
    <p:sldId id="379" r:id="rId96"/>
    <p:sldId id="380" r:id="rId97"/>
    <p:sldId id="381" r:id="rId98"/>
    <p:sldId id="382" r:id="rId99"/>
    <p:sldId id="383" r:id="rId100"/>
    <p:sldId id="373" r:id="rId101"/>
    <p:sldId id="37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19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2F7C-7BD0-F849-8DA2-C01742D6F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9CE6-47D3-C841-9A48-1F199A574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cs typeface="Al Bayan Plain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10F2-C811-394B-AAFA-0E5145E2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ED2DD-82E4-5743-A337-15A62CB9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3BB6-6BB5-7D4B-85E7-5C570FE9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2F326-2C02-1843-B491-C3792D058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D9782-1A43-5343-87E8-B09F9A996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8A6B1-DE23-CF4B-8831-9992026C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E2BA1-B645-A14C-9BD5-187E471D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3A67-9BB9-2943-B65D-54B13647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C5A1-4E5A-3C43-8864-44057D163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A3EB-B51B-B84E-91AB-E9811852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B189-B307-DB4B-976E-1F93ED49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68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9BB0E-76BD-714D-B235-DE085E63F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D8C41-8910-3F47-A881-C5846A831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4097-1309-9C42-8644-581983B7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9A61B-1C6A-7A44-A2F9-81112BA5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AF32-10D6-0547-852F-E9FBEBE3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7A304-0F9E-9847-AE1A-DD3260CA5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F711B-8C58-2C49-A6E3-743B0DBB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058E5-6077-0643-A84B-FBD18DBD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1A9C-9BE9-1F40-91CC-6C73D8C3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92B97-F6AD-8C45-BD25-AD01E349B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9EE9-2378-E64F-9169-4F2873FF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3D697-9A34-354A-86BB-CAD393BB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2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4C15-EE3D-F044-B8F3-8C8F7F0F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10CD-F081-7E40-B07C-A67C23552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7C3D3-4985-0F49-9442-8386173B4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CBB10-24A2-2944-B8A3-9B9B156B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DF530-9568-B941-A9B6-AE20F54F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DE3-FB01-2540-974F-47A9C127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0B16-0FC8-B245-A4A5-DA97C58C5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B3E81-A566-4D42-8171-C423D604C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6EDD4-3DD1-5140-9552-7559256B1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0B89A-5ED7-144F-82CE-143306F6E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C6F35-F80E-464E-A5FC-221372C9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69E65-EC43-174D-B69D-DF810FE1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EAB5-8E5A-3241-B13B-FD39BBB4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FDD5B-5C5B-2446-8736-A85F5F9B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22317-9B2F-EA4B-B445-6CB7D6F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70D82-16ED-3F4A-979F-C28E7AD80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2933700"/>
            <a:ext cx="11772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BDCC-8DF0-074F-9ABE-9EB99E20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7F596-52E6-444D-82C0-9FBDBF2FC4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F3828-2568-BB48-92B2-B64167DF2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6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40FE3-223A-2A4E-B8A5-BD4E9F65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2DDBD-41B6-084E-BA40-913FBA5F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4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F1BF-BF3F-1B46-B01E-6EC5253D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0FB7-10D8-A148-944D-7617D25F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3F84B-A072-3A49-93B2-041F12F0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F211F-8C78-A443-9BE4-4BEFA248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7D8DB-CA03-8A41-955E-E860511D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twitter.com/farazsth98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6597C-4AB9-1A4B-9196-A0CA4378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DF47F-39B5-A341-9C0F-5708F67F8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403E4-27B7-3A46-BEFA-29C0B6171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B3F9-516E-6D4C-9283-ABF5C684A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2460" y="6356350"/>
            <a:ext cx="1607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A47E9-B7BD-934C-BFCF-226B590FC7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A038C2E-D154-4096-9A02-A2B3416110F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353800" y="5896748"/>
            <a:ext cx="765564" cy="919204"/>
          </a:xfrm>
          <a:prstGeom prst="rect">
            <a:avLst/>
          </a:prstGeom>
        </p:spPr>
      </p:pic>
      <p:sp>
        <p:nvSpPr>
          <p:cNvPr id="9" name="TextBox 8">
            <a:hlinkClick r:id="rId15"/>
            <a:extLst>
              <a:ext uri="{FF2B5EF4-FFF2-40B4-BE49-F238E27FC236}">
                <a16:creationId xmlns:a16="http://schemas.microsoft.com/office/drawing/2014/main" id="{009DC475-A66F-4ED6-826C-385913A2B9F4}"/>
              </a:ext>
            </a:extLst>
          </p:cNvPr>
          <p:cNvSpPr txBox="1"/>
          <p:nvPr userDrawn="1"/>
        </p:nvSpPr>
        <p:spPr>
          <a:xfrm>
            <a:off x="904103" y="6360444"/>
            <a:ext cx="221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@farazsth98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tree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2A8D251C-C598-42A8-BA6C-030BC4BF9F2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265833"/>
            <a:ext cx="558553" cy="5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5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chromium.org/" TargetMode="External"/><Relationship Id="rId2" Type="http://schemas.openxmlformats.org/officeDocument/2006/relationships/hyperlink" Target="https://bugs.chromium.org/p/chromium/issues/list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foo.com/articles/an-introduction-to-speculative-optimization-in-v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v8.dev/_img/scanner/overview.sv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onyfoo.com/articles/an-introduction-to-speculative-optimization-in-v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onyfoo.com/articles/an-introduction-to-speculative-optimization-in-v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onyfoo.com/articles/an-introduction-to-speculative-optimization-in-v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ponyfoo.com/articles/an-introduction-to-speculative-optimization-in-v8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ponyfoo.com/articles/an-introduction-to-speculative-optimization-in-v8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foo.com/articles/an-introduction-to-speculative-optimization-in-v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hiasbynens.be/notes/shapes-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hiasbynens.be/notes/shapes-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5aelo" TargetMode="External"/><Relationship Id="rId2" Type="http://schemas.openxmlformats.org/officeDocument/2006/relationships/hyperlink" Target="https://twitter.com/_tsur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5aelo" TargetMode="External"/><Relationship Id="rId2" Type="http://schemas.openxmlformats.org/officeDocument/2006/relationships/hyperlink" Target="https://twitter.com/_tsu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projectzero.blogspot.com/2019/05/trashing-flow-of-data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5aelo" TargetMode="External"/><Relationship Id="rId2" Type="http://schemas.openxmlformats.org/officeDocument/2006/relationships/hyperlink" Target="https://twitter.com/_tsu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projectzero.blogspot.com/2019/05/trashing-flow-of-data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/src/+/master/docs/design/sandbox.m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71FF-25C0-494E-A364-0CA03CD94E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haha</a:t>
            </a:r>
            <a:r>
              <a:rPr lang="en-US" dirty="0"/>
              <a:t> v8 engine go </a:t>
            </a:r>
            <a:r>
              <a:rPr lang="en-US" dirty="0" err="1"/>
              <a:t>brrrrr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051F5-098F-4B0A-98F7-FAEE9184F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Syed Faraz Abrar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916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BD67-2B06-4A3B-A195-62F2BF4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Multiprocess</a:t>
            </a:r>
            <a:r>
              <a:rPr lang="en-US" dirty="0"/>
              <a:t> Architecture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38DCF9-40BB-4EA1-8187-1F04FFDC4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500" y="1825625"/>
            <a:ext cx="488700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0B2C70-9FE7-4FBE-9B18-2C6B6727EE0B}"/>
              </a:ext>
            </a:extLst>
          </p:cNvPr>
          <p:cNvSpPr/>
          <p:nvPr/>
        </p:nvSpPr>
        <p:spPr>
          <a:xfrm>
            <a:off x="3892492" y="3489820"/>
            <a:ext cx="562062" cy="98990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243D0-0632-44C5-94CE-CF590589B202}"/>
              </a:ext>
            </a:extLst>
          </p:cNvPr>
          <p:cNvSpPr/>
          <p:nvPr/>
        </p:nvSpPr>
        <p:spPr>
          <a:xfrm>
            <a:off x="3833769" y="3288485"/>
            <a:ext cx="620785" cy="20133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4354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https://chromereleases.googleblog.com/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https://bugs.chromium.org/p/chromium/issues/list</a:t>
            </a:r>
            <a:endParaRPr lang="en-AU" dirty="0"/>
          </a:p>
          <a:p>
            <a:pPr lvl="1"/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Security_Severity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=High</a:t>
            </a:r>
          </a:p>
          <a:p>
            <a:pPr lvl="1"/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Security_Severity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=Critical</a:t>
            </a:r>
          </a:p>
          <a:p>
            <a:pPr lvl="1"/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Component:Blink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dirty="0">
                <a:hlinkClick r:id="rId3"/>
              </a:rPr>
              <a:t>https://source.chromium.org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43251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784A-08BF-4ED7-8933-B70EF7BD7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Thanks to </a:t>
            </a:r>
            <a:r>
              <a:rPr lang="en-AU" dirty="0" err="1"/>
              <a:t>Thugcrowd</a:t>
            </a:r>
            <a:r>
              <a:rPr lang="en-AU" dirty="0"/>
              <a:t> for hosting this event!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9FA56-2F8B-4C37-B671-6AC13AA54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Feel free to @ me on the discord and ask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91080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Sandboxed processes have a number of different restrictions.</a:t>
            </a:r>
          </a:p>
          <a:p>
            <a:pPr lvl="1"/>
            <a:r>
              <a:rPr lang="en-AU" sz="1600" dirty="0"/>
              <a:t>Cannot access the file system</a:t>
            </a:r>
          </a:p>
          <a:p>
            <a:pPr lvl="1"/>
            <a:r>
              <a:rPr lang="en-AU" sz="1600" dirty="0"/>
              <a:t>Cannot perform arbitrary system calls</a:t>
            </a:r>
          </a:p>
          <a:p>
            <a:pPr lvl="1"/>
            <a:r>
              <a:rPr lang="en-AU" sz="1600" dirty="0"/>
              <a:t>Cannot create more child processes</a:t>
            </a:r>
          </a:p>
          <a:p>
            <a:pPr lvl="1"/>
            <a:r>
              <a:rPr lang="en-AU" sz="1600" dirty="0"/>
              <a:t>And some more…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778719-6EAC-47CE-A2CD-D4BB3A3D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Sandboxing (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chromium/</a:t>
            </a:r>
            <a:r>
              <a:rPr lang="en-AU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/sandbox/)</a:t>
            </a:r>
          </a:p>
        </p:txBody>
      </p:sp>
    </p:spTree>
    <p:extLst>
      <p:ext uri="{BB962C8B-B14F-4D97-AF65-F5344CB8AC3E}">
        <p14:creationId xmlns:p14="http://schemas.microsoft.com/office/powerpoint/2010/main" val="234209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Sandboxed processes have a number of different restrictions.</a:t>
            </a:r>
          </a:p>
          <a:p>
            <a:pPr lvl="1"/>
            <a:r>
              <a:rPr lang="en-AU" sz="1600" dirty="0"/>
              <a:t>Cannot access the file system</a:t>
            </a:r>
          </a:p>
          <a:p>
            <a:pPr lvl="1"/>
            <a:r>
              <a:rPr lang="en-AU" sz="1600" dirty="0"/>
              <a:t>Cannot perform arbitrary system calls</a:t>
            </a:r>
          </a:p>
          <a:p>
            <a:pPr lvl="1"/>
            <a:r>
              <a:rPr lang="en-AU" sz="1600" dirty="0"/>
              <a:t>Cannot create more child processes</a:t>
            </a:r>
          </a:p>
          <a:p>
            <a:pPr lvl="1"/>
            <a:r>
              <a:rPr lang="en-AU" sz="1600" dirty="0"/>
              <a:t>And some more…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Sandboxing is implemented differently in Windows and Linux.</a:t>
            </a:r>
          </a:p>
          <a:p>
            <a:pPr lvl="1"/>
            <a:r>
              <a:rPr lang="en-AU" sz="1600" dirty="0"/>
              <a:t>Restricted tokens, Job objects, Desktop objects, and Integrity levels used on Windows</a:t>
            </a:r>
          </a:p>
          <a:p>
            <a:pPr lvl="1"/>
            <a:r>
              <a:rPr lang="en-AU" sz="1600" dirty="0" err="1"/>
              <a:t>Seccomp</a:t>
            </a:r>
            <a:r>
              <a:rPr lang="en-AU" sz="1600" dirty="0"/>
              <a:t>-BPF, namespaces, </a:t>
            </a:r>
            <a:r>
              <a:rPr lang="en-AU" sz="1600" dirty="0" err="1"/>
              <a:t>Setuid</a:t>
            </a:r>
            <a:r>
              <a:rPr lang="en-AU" sz="1600" dirty="0"/>
              <a:t> sandbox, </a:t>
            </a:r>
            <a:r>
              <a:rPr lang="en-AU" sz="1600" dirty="0" err="1"/>
              <a:t>SELinux</a:t>
            </a:r>
            <a:r>
              <a:rPr lang="en-AU" sz="1600" dirty="0"/>
              <a:t>, and </a:t>
            </a:r>
            <a:r>
              <a:rPr lang="en-AU" sz="1600" dirty="0" err="1"/>
              <a:t>AppArmor</a:t>
            </a:r>
            <a:r>
              <a:rPr lang="en-AU" sz="1600" dirty="0"/>
              <a:t> used on Linux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32FADC-9FB0-4241-8F31-3F20F1FD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Sandboxing (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chromium/</a:t>
            </a:r>
            <a:r>
              <a:rPr lang="en-AU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/sandbox/)</a:t>
            </a:r>
          </a:p>
        </p:txBody>
      </p:sp>
    </p:spTree>
    <p:extLst>
      <p:ext uri="{BB962C8B-B14F-4D97-AF65-F5344CB8AC3E}">
        <p14:creationId xmlns:p14="http://schemas.microsoft.com/office/powerpoint/2010/main" val="394441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Sandboxing (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chromium/</a:t>
            </a:r>
            <a:r>
              <a:rPr lang="en-AU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A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/sandbox/)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Sandboxed processes have a number of different restrictions.</a:t>
            </a:r>
          </a:p>
          <a:p>
            <a:pPr lvl="1"/>
            <a:r>
              <a:rPr lang="en-AU" sz="1600" dirty="0"/>
              <a:t>Cannot access the file system</a:t>
            </a:r>
          </a:p>
          <a:p>
            <a:pPr lvl="1"/>
            <a:r>
              <a:rPr lang="en-AU" sz="1600" dirty="0"/>
              <a:t>Cannot perform arbitrary system calls</a:t>
            </a:r>
          </a:p>
          <a:p>
            <a:pPr lvl="1"/>
            <a:r>
              <a:rPr lang="en-AU" sz="1600" dirty="0"/>
              <a:t>Cannot create more child processes</a:t>
            </a:r>
          </a:p>
          <a:p>
            <a:pPr lvl="1"/>
            <a:r>
              <a:rPr lang="en-AU" sz="1600" dirty="0"/>
              <a:t>And some more…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Sandboxing is implemented differently in Windows and Linux.</a:t>
            </a:r>
          </a:p>
          <a:p>
            <a:pPr lvl="1"/>
            <a:r>
              <a:rPr lang="en-AU" sz="1600" dirty="0"/>
              <a:t>Restricted tokens, Job objects, Desktop objects, and Integrity levels used on Windows</a:t>
            </a:r>
          </a:p>
          <a:p>
            <a:pPr lvl="1"/>
            <a:r>
              <a:rPr lang="en-AU" sz="1600" dirty="0" err="1"/>
              <a:t>Seccomp</a:t>
            </a:r>
            <a:r>
              <a:rPr lang="en-AU" sz="1600" dirty="0"/>
              <a:t>-BPF, namespaces, </a:t>
            </a:r>
            <a:r>
              <a:rPr lang="en-AU" sz="1600" dirty="0" err="1"/>
              <a:t>Setuid</a:t>
            </a:r>
            <a:r>
              <a:rPr lang="en-AU" sz="1600" dirty="0"/>
              <a:t> sandbox, </a:t>
            </a:r>
            <a:r>
              <a:rPr lang="en-AU" sz="1600" dirty="0" err="1"/>
              <a:t>SELinux</a:t>
            </a:r>
            <a:r>
              <a:rPr lang="en-AU" sz="1600" dirty="0"/>
              <a:t>, and </a:t>
            </a:r>
            <a:r>
              <a:rPr lang="en-AU" sz="1600" dirty="0" err="1"/>
              <a:t>AppArmor</a:t>
            </a:r>
            <a:r>
              <a:rPr lang="en-AU" sz="1600" dirty="0"/>
              <a:t> used on Linux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i="1" dirty="0"/>
              <a:t>Browser</a:t>
            </a:r>
            <a:r>
              <a:rPr lang="en-AU" dirty="0"/>
              <a:t> process intercepts all system calls made by the sandboxed processes and handles them.</a:t>
            </a:r>
          </a:p>
        </p:txBody>
      </p:sp>
    </p:spTree>
    <p:extLst>
      <p:ext uri="{BB962C8B-B14F-4D97-AF65-F5344CB8AC3E}">
        <p14:creationId xmlns:p14="http://schemas.microsoft.com/office/powerpoint/2010/main" val="215313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attacking V8</a:t>
            </a:r>
            <a:endParaRPr lang="en-A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end goal is to always exploit the Chrome </a:t>
            </a:r>
            <a:r>
              <a:rPr lang="en-US" i="1" dirty="0"/>
              <a:t>Broker</a:t>
            </a:r>
            <a:r>
              <a:rPr lang="en-US" dirty="0"/>
              <a:t> process.</a:t>
            </a:r>
          </a:p>
        </p:txBody>
      </p:sp>
    </p:spTree>
    <p:extLst>
      <p:ext uri="{BB962C8B-B14F-4D97-AF65-F5344CB8AC3E}">
        <p14:creationId xmlns:p14="http://schemas.microsoft.com/office/powerpoint/2010/main" val="305242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attacking V8</a:t>
            </a:r>
            <a:endParaRPr lang="en-A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end goal is to always exploit the Chrome </a:t>
            </a:r>
            <a:r>
              <a:rPr lang="en-US" i="1" dirty="0"/>
              <a:t>Broker</a:t>
            </a:r>
            <a:r>
              <a:rPr lang="en-US" dirty="0"/>
              <a:t> process.</a:t>
            </a:r>
          </a:p>
          <a:p>
            <a:pPr marL="0" indent="0">
              <a:buNone/>
            </a:pPr>
            <a:r>
              <a:rPr lang="en-US" dirty="0"/>
              <a:t>Multiple vulnerabilities are needed to achieve this.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33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attacking V8</a:t>
            </a:r>
            <a:endParaRPr lang="en-A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end goal is to always exploit the Chrome </a:t>
            </a:r>
            <a:r>
              <a:rPr lang="en-US" i="1" dirty="0"/>
              <a:t>Broker</a:t>
            </a:r>
            <a:r>
              <a:rPr lang="en-US" dirty="0"/>
              <a:t> process.</a:t>
            </a:r>
          </a:p>
          <a:p>
            <a:pPr marL="0" indent="0">
              <a:buNone/>
            </a:pPr>
            <a:r>
              <a:rPr lang="en-US" dirty="0"/>
              <a:t>Multiple vulnerabilities are needed to achieve this.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One of the most exposed processes is the </a:t>
            </a:r>
            <a:r>
              <a:rPr lang="en-AU" b="1" dirty="0"/>
              <a:t>Renderer</a:t>
            </a:r>
            <a:r>
              <a:rPr lang="en-AU" dirty="0"/>
              <a:t> process.</a:t>
            </a:r>
          </a:p>
        </p:txBody>
      </p:sp>
    </p:spTree>
    <p:extLst>
      <p:ext uri="{BB962C8B-B14F-4D97-AF65-F5344CB8AC3E}">
        <p14:creationId xmlns:p14="http://schemas.microsoft.com/office/powerpoint/2010/main" val="17843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attacking V8</a:t>
            </a:r>
            <a:endParaRPr lang="en-A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end goal is to always exploit the Chrome </a:t>
            </a:r>
            <a:r>
              <a:rPr lang="en-US" i="1" dirty="0"/>
              <a:t>Broker</a:t>
            </a:r>
            <a:r>
              <a:rPr lang="en-US" dirty="0"/>
              <a:t> process.</a:t>
            </a:r>
          </a:p>
          <a:p>
            <a:pPr marL="0" indent="0">
              <a:buNone/>
            </a:pPr>
            <a:r>
              <a:rPr lang="en-US" dirty="0"/>
              <a:t>Multiple vulnerabilities are needed to achieve this.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One of the most exposed processes is the </a:t>
            </a:r>
            <a:r>
              <a:rPr lang="en-AU" b="1" dirty="0"/>
              <a:t>Renderer</a:t>
            </a:r>
            <a:r>
              <a:rPr lang="en-AU" dirty="0"/>
              <a:t> process.</a:t>
            </a:r>
          </a:p>
          <a:p>
            <a:pPr marL="0" indent="0">
              <a:buNone/>
            </a:pPr>
            <a:r>
              <a:rPr lang="en-AU" dirty="0"/>
              <a:t>V8 is Chrome’s JavaScript engine, and it runs within every renderer process.</a:t>
            </a:r>
          </a:p>
        </p:txBody>
      </p:sp>
    </p:spTree>
    <p:extLst>
      <p:ext uri="{BB962C8B-B14F-4D97-AF65-F5344CB8AC3E}">
        <p14:creationId xmlns:p14="http://schemas.microsoft.com/office/powerpoint/2010/main" val="649675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BA17-F7B1-408C-A755-DDDA06C9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attacking V8</a:t>
            </a:r>
            <a:endParaRPr lang="en-AU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EDDA-ECB3-4C42-A0F7-453552F2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end goal is to always exploit the Chrome </a:t>
            </a:r>
            <a:r>
              <a:rPr lang="en-US" i="1" dirty="0"/>
              <a:t>Broker</a:t>
            </a:r>
            <a:r>
              <a:rPr lang="en-US" dirty="0"/>
              <a:t> process.</a:t>
            </a:r>
          </a:p>
          <a:p>
            <a:pPr marL="0" indent="0">
              <a:buNone/>
            </a:pPr>
            <a:r>
              <a:rPr lang="en-US" dirty="0"/>
              <a:t>Multiple vulnerabilities are needed to achieve this.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One of the most exposed processes is the </a:t>
            </a:r>
            <a:r>
              <a:rPr lang="en-AU" b="1" dirty="0"/>
              <a:t>Renderer</a:t>
            </a:r>
            <a:r>
              <a:rPr lang="en-AU" dirty="0"/>
              <a:t> process.</a:t>
            </a:r>
          </a:p>
          <a:p>
            <a:pPr marL="0" indent="0">
              <a:buNone/>
            </a:pPr>
            <a:r>
              <a:rPr lang="en-AU" dirty="0"/>
              <a:t>V8 is Chrome’s JavaScript engine, and it runs within every renderer process.</a:t>
            </a:r>
          </a:p>
          <a:p>
            <a:pPr marL="0" indent="0">
              <a:buNone/>
            </a:pPr>
            <a:r>
              <a:rPr lang="en-US" dirty="0"/>
              <a:t>The enormous complexity of V8 means it contains entirely new and unique vulnerability classes.</a:t>
            </a:r>
          </a:p>
        </p:txBody>
      </p:sp>
    </p:spTree>
    <p:extLst>
      <p:ext uri="{BB962C8B-B14F-4D97-AF65-F5344CB8AC3E}">
        <p14:creationId xmlns:p14="http://schemas.microsoft.com/office/powerpoint/2010/main" val="422473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EB7D-422B-44D3-8476-5214756D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V8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DA7F-50D9-47D5-B690-1AE99BF4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AU" dirty="0"/>
              <a:t>8 uses a compressed heap in x86_64.</a:t>
            </a:r>
          </a:p>
        </p:txBody>
      </p:sp>
    </p:spTree>
    <p:extLst>
      <p:ext uri="{BB962C8B-B14F-4D97-AF65-F5344CB8AC3E}">
        <p14:creationId xmlns:p14="http://schemas.microsoft.com/office/powerpoint/2010/main" val="410129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7738-DA00-4EFD-B20A-4EF25A0A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F0C8-2B88-4475-AC01-750F6622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Cyber Security Undergraduate @ Curtin University</a:t>
            </a:r>
          </a:p>
          <a:p>
            <a:pPr marL="0" indent="0">
              <a:buNone/>
            </a:pPr>
            <a:r>
              <a:rPr lang="en-US" dirty="0"/>
              <a:t>Security Researcher @ </a:t>
            </a:r>
            <a:r>
              <a:rPr lang="en-US" dirty="0" err="1"/>
              <a:t>elttam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Currently focusing on Chrome</a:t>
            </a:r>
            <a:endParaRPr lang="en-AU" dirty="0"/>
          </a:p>
        </p:txBody>
      </p:sp>
      <p:pic>
        <p:nvPicPr>
          <p:cNvPr id="8" name="Picture 7" descr="A picture containing nature, rain, light, wire&#10;&#10;Description automatically generated">
            <a:extLst>
              <a:ext uri="{FF2B5EF4-FFF2-40B4-BE49-F238E27FC236}">
                <a16:creationId xmlns:a16="http://schemas.microsoft.com/office/drawing/2014/main" id="{738AA35C-695D-4D24-896A-158EBC96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85" y="3823400"/>
            <a:ext cx="2416230" cy="21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EB7D-422B-44D3-8476-5214756D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V8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DA7F-50D9-47D5-B690-1AE99BF4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AU" dirty="0"/>
              <a:t>8 uses a compressed heap in x86_64.</a:t>
            </a:r>
          </a:p>
          <a:p>
            <a:pPr marL="0" indent="0">
              <a:buNone/>
            </a:pPr>
            <a:r>
              <a:rPr lang="en-AU" dirty="0"/>
              <a:t>All pointers are stored as 32-bit addresses.</a:t>
            </a:r>
          </a:p>
        </p:txBody>
      </p:sp>
    </p:spTree>
    <p:extLst>
      <p:ext uri="{BB962C8B-B14F-4D97-AF65-F5344CB8AC3E}">
        <p14:creationId xmlns:p14="http://schemas.microsoft.com/office/powerpoint/2010/main" val="148557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EB7D-422B-44D3-8476-5214756D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V8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DA7F-50D9-47D5-B690-1AE99BF4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AU" dirty="0"/>
              <a:t>8 uses a compressed heap in x86_64.</a:t>
            </a:r>
          </a:p>
          <a:p>
            <a:pPr marL="0" indent="0">
              <a:buNone/>
            </a:pPr>
            <a:r>
              <a:rPr lang="en-AU" dirty="0"/>
              <a:t>All pointers are stored as 32-bit addresses.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i="1" dirty="0"/>
              <a:t>base address </a:t>
            </a:r>
            <a:r>
              <a:rPr lang="en-AU" dirty="0"/>
              <a:t>of the heap is stored in the </a:t>
            </a:r>
            <a:r>
              <a:rPr lang="en-AU" i="1" dirty="0"/>
              <a:t>r13</a:t>
            </a:r>
            <a:r>
              <a:rPr lang="en-AU" dirty="0"/>
              <a:t> register (called the </a:t>
            </a:r>
            <a:r>
              <a:rPr lang="en-AU" i="1" dirty="0"/>
              <a:t>root register</a:t>
            </a:r>
            <a:r>
              <a:rPr lang="en-A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7782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EB7D-422B-44D3-8476-5214756D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V8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DA7F-50D9-47D5-B690-1AE99BF46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AU" dirty="0"/>
              <a:t>8 uses a compressed heap in x86_64.</a:t>
            </a:r>
          </a:p>
          <a:p>
            <a:pPr marL="0" indent="0">
              <a:buNone/>
            </a:pPr>
            <a:r>
              <a:rPr lang="en-AU" dirty="0"/>
              <a:t>All pointers are stored as 32-bit addresses.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i="1" dirty="0"/>
              <a:t>base address </a:t>
            </a:r>
            <a:r>
              <a:rPr lang="en-AU" dirty="0"/>
              <a:t>of the heap is stored in the </a:t>
            </a:r>
            <a:r>
              <a:rPr lang="en-AU" i="1" dirty="0"/>
              <a:t>r13</a:t>
            </a:r>
            <a:r>
              <a:rPr lang="en-AU" dirty="0"/>
              <a:t> register (called the </a:t>
            </a:r>
            <a:r>
              <a:rPr lang="en-AU" i="1" dirty="0"/>
              <a:t>root register</a:t>
            </a:r>
            <a:r>
              <a:rPr lang="en-AU" dirty="0"/>
              <a:t>).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i="1" dirty="0"/>
              <a:t>base address</a:t>
            </a:r>
            <a:r>
              <a:rPr lang="en-AU" dirty="0"/>
              <a:t> is added to pointers prior to dereferencing.</a:t>
            </a:r>
          </a:p>
        </p:txBody>
      </p:sp>
    </p:spTree>
    <p:extLst>
      <p:ext uri="{BB962C8B-B14F-4D97-AF65-F5344CB8AC3E}">
        <p14:creationId xmlns:p14="http://schemas.microsoft.com/office/powerpoint/2010/main" val="317984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A01F-E052-4185-9FF1-E066C133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Representation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B3B1-C7B1-42C0-BFA0-651C23FA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V8 uses a technique called </a:t>
            </a:r>
            <a:r>
              <a:rPr lang="en-US" b="1" dirty="0"/>
              <a:t>pointer tagging</a:t>
            </a:r>
            <a:r>
              <a:rPr lang="en-US" dirty="0"/>
              <a:t> to distinguish between heap pointers and small integers.</a:t>
            </a:r>
          </a:p>
        </p:txBody>
      </p:sp>
    </p:spTree>
    <p:extLst>
      <p:ext uri="{BB962C8B-B14F-4D97-AF65-F5344CB8AC3E}">
        <p14:creationId xmlns:p14="http://schemas.microsoft.com/office/powerpoint/2010/main" val="201833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A01F-E052-4185-9FF1-E066C133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Representation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B3B1-C7B1-42C0-BFA0-651C23FA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V8 uses a technique called </a:t>
            </a:r>
            <a:r>
              <a:rPr lang="en-US" b="1" dirty="0"/>
              <a:t>pointer tagging</a:t>
            </a:r>
            <a:r>
              <a:rPr lang="en-US" dirty="0"/>
              <a:t> to distinguish between heap pointers and small integers.</a:t>
            </a:r>
          </a:p>
          <a:p>
            <a:pPr marL="0" indent="0">
              <a:buNone/>
            </a:pPr>
            <a:r>
              <a:rPr lang="en-US" dirty="0"/>
              <a:t>There are two types of </a:t>
            </a:r>
            <a:r>
              <a:rPr lang="en-US" i="1" dirty="0"/>
              <a:t>tagged representations</a:t>
            </a:r>
            <a:r>
              <a:rPr lang="en-US" dirty="0"/>
              <a:t>: A </a:t>
            </a:r>
            <a:r>
              <a:rPr lang="en-US" i="1" dirty="0" err="1"/>
              <a:t>Smi</a:t>
            </a:r>
            <a:r>
              <a:rPr lang="en-US" dirty="0"/>
              <a:t> (short for </a:t>
            </a:r>
            <a:r>
              <a:rPr lang="en-US" b="1" dirty="0"/>
              <a:t>Small Integer</a:t>
            </a:r>
            <a:r>
              <a:rPr lang="en-US" dirty="0"/>
              <a:t>), and a </a:t>
            </a:r>
            <a:r>
              <a:rPr lang="en-US" i="1" dirty="0" err="1"/>
              <a:t>HeapObject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98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A01F-E052-4185-9FF1-E066C133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Representation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B3B1-C7B1-42C0-BFA0-651C23FA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V8 uses a technique called </a:t>
            </a:r>
            <a:r>
              <a:rPr lang="en-US" b="1" dirty="0"/>
              <a:t>pointer tagging</a:t>
            </a:r>
            <a:r>
              <a:rPr lang="en-US" dirty="0"/>
              <a:t> to distinguish between heap pointers and small integers.</a:t>
            </a:r>
          </a:p>
          <a:p>
            <a:pPr marL="0" indent="0">
              <a:buNone/>
            </a:pPr>
            <a:r>
              <a:rPr lang="en-US" dirty="0"/>
              <a:t>There are two types of </a:t>
            </a:r>
            <a:r>
              <a:rPr lang="en-US" i="1" dirty="0"/>
              <a:t>tagged representations</a:t>
            </a:r>
            <a:r>
              <a:rPr lang="en-US" dirty="0"/>
              <a:t>: A </a:t>
            </a:r>
            <a:r>
              <a:rPr lang="en-US" i="1" dirty="0" err="1"/>
              <a:t>Smi</a:t>
            </a:r>
            <a:r>
              <a:rPr lang="en-US" dirty="0"/>
              <a:t> (short for </a:t>
            </a:r>
            <a:r>
              <a:rPr lang="en-US" b="1" dirty="0"/>
              <a:t>Small Integer</a:t>
            </a:r>
            <a:r>
              <a:rPr lang="en-US" dirty="0"/>
              <a:t>), and a </a:t>
            </a:r>
            <a:r>
              <a:rPr lang="en-US" i="1" dirty="0" err="1"/>
              <a:t>HeapObject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/objects/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objects.h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86983-4392-4CDC-A168-163E7229C712}"/>
              </a:ext>
            </a:extLst>
          </p:cNvPr>
          <p:cNvSpPr/>
          <p:nvPr/>
        </p:nvSpPr>
        <p:spPr>
          <a:xfrm>
            <a:off x="838200" y="4001294"/>
            <a:ext cx="672867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Formats of Object::</a:t>
            </a:r>
            <a:r>
              <a:rPr lang="en-AU" sz="14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ptr</a:t>
            </a:r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_:</a:t>
            </a:r>
          </a:p>
          <a:p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 </a:t>
            </a:r>
            <a:r>
              <a:rPr lang="en-AU" sz="14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Smi</a:t>
            </a:r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        [31 bit signed int] 0</a:t>
            </a:r>
          </a:p>
          <a:p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 </a:t>
            </a:r>
            <a:r>
              <a:rPr lang="en-AU" sz="14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HeapObject</a:t>
            </a:r>
            <a:r>
              <a:rPr lang="en-AU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 [32 bit direct pointer] (4 byte aligned) | 01</a:t>
            </a:r>
          </a:p>
        </p:txBody>
      </p:sp>
    </p:spTree>
    <p:extLst>
      <p:ext uri="{BB962C8B-B14F-4D97-AF65-F5344CB8AC3E}">
        <p14:creationId xmlns:p14="http://schemas.microsoft.com/office/powerpoint/2010/main" val="197652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973C71D-D65E-4808-A92B-E937537E0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520" y="1677785"/>
            <a:ext cx="6030960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6B00A-5F9F-4D5B-8321-1D91A766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V8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FAA38-1C2C-422B-A507-49AB87D99438}"/>
              </a:ext>
            </a:extLst>
          </p:cNvPr>
          <p:cNvSpPr/>
          <p:nvPr/>
        </p:nvSpPr>
        <p:spPr>
          <a:xfrm>
            <a:off x="3803780" y="596100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00" dirty="0">
                <a:hlinkClick r:id="rId3"/>
              </a:rPr>
              <a:t>https://ponyfoo.com/articles/an-introduction-to-speculative-optimization-in-v8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387620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DD2-DA9D-4D9E-BC8E-DA0A2374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 code comes in from the network as UTF-8 encoded text.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924694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DD2-DA9D-4D9E-BC8E-DA0A2374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 code comes in from the network as UTF-8 encoded text.</a:t>
            </a:r>
          </a:p>
          <a:p>
            <a:r>
              <a:rPr lang="en-AU" dirty="0"/>
              <a:t>The </a:t>
            </a:r>
            <a:r>
              <a:rPr lang="en-AU" b="1" dirty="0"/>
              <a:t>Stream</a:t>
            </a:r>
            <a:r>
              <a:rPr lang="en-AU" dirty="0"/>
              <a:t> converts this to UTF-16, after which the </a:t>
            </a:r>
            <a:r>
              <a:rPr lang="en-AU" b="1" dirty="0"/>
              <a:t>Scanner</a:t>
            </a:r>
            <a:r>
              <a:rPr lang="en-AU" dirty="0"/>
              <a:t> tokenizes the code.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40054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2DD2-DA9D-4D9E-BC8E-DA0A2374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 code comes in from the network as UTF-8 encoded text.</a:t>
            </a:r>
          </a:p>
          <a:p>
            <a:r>
              <a:rPr lang="en-AU" dirty="0"/>
              <a:t>The </a:t>
            </a:r>
            <a:r>
              <a:rPr lang="en-AU" b="1" dirty="0"/>
              <a:t>Stream</a:t>
            </a:r>
            <a:r>
              <a:rPr lang="en-AU" dirty="0"/>
              <a:t> converts this to UTF-16, after which the </a:t>
            </a:r>
            <a:r>
              <a:rPr lang="en-AU" b="1" dirty="0"/>
              <a:t>Scanner</a:t>
            </a:r>
            <a:r>
              <a:rPr lang="en-AU" dirty="0"/>
              <a:t> tokenizes the code.</a:t>
            </a:r>
          </a:p>
          <a:p>
            <a:r>
              <a:rPr lang="en-AU" dirty="0"/>
              <a:t>The</a:t>
            </a:r>
            <a:r>
              <a:rPr lang="en-AU" b="1" dirty="0"/>
              <a:t> </a:t>
            </a:r>
            <a:r>
              <a:rPr lang="en-AU" b="1" dirty="0" err="1"/>
              <a:t>Preparser</a:t>
            </a:r>
            <a:r>
              <a:rPr lang="en-AU" dirty="0"/>
              <a:t> is used for </a:t>
            </a:r>
            <a:r>
              <a:rPr lang="en-AU" i="1" dirty="0"/>
              <a:t>lazy parsing</a:t>
            </a:r>
            <a:r>
              <a:rPr lang="en-AU" dirty="0"/>
              <a:t>, where it skips parsing any </a:t>
            </a:r>
            <a:r>
              <a:rPr lang="en-AU" i="1" dirty="0"/>
              <a:t>functions</a:t>
            </a:r>
            <a:r>
              <a:rPr lang="en-AU" dirty="0"/>
              <a:t>, but makes sure they’re syntactically valid.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08849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B1A0-54B3-4DAC-85A2-BC5EEC01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D685-B2AA-4024-8CC4-24EEB6DC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information on browsers and sandboxing</a:t>
            </a:r>
          </a:p>
          <a:p>
            <a:r>
              <a:rPr lang="en-US" dirty="0"/>
              <a:t>Internals of a couple of V8 components</a:t>
            </a:r>
          </a:p>
          <a:p>
            <a:r>
              <a:rPr lang="en-US" dirty="0"/>
              <a:t>Analysis of a vulnerability for each of them</a:t>
            </a:r>
          </a:p>
          <a:p>
            <a:pPr lvl="1"/>
            <a:r>
              <a:rPr lang="en-US" dirty="0"/>
              <a:t>Focusing on bug hunting, not exploitation</a:t>
            </a:r>
          </a:p>
          <a:p>
            <a:r>
              <a:rPr lang="en-US" dirty="0"/>
              <a:t>Tips on approaching V8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1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JavaScript code comes in from the network as UTF-8 encoded text.</a:t>
            </a:r>
          </a:p>
          <a:p>
            <a:r>
              <a:rPr lang="en-AU" dirty="0"/>
              <a:t>The </a:t>
            </a:r>
            <a:r>
              <a:rPr lang="en-AU" b="1" dirty="0"/>
              <a:t>Stream</a:t>
            </a:r>
            <a:r>
              <a:rPr lang="en-AU" dirty="0"/>
              <a:t> converts this to UTF-16, after which the </a:t>
            </a:r>
            <a:r>
              <a:rPr lang="en-AU" b="1" dirty="0"/>
              <a:t>Scanner</a:t>
            </a:r>
            <a:r>
              <a:rPr lang="en-AU" dirty="0"/>
              <a:t> tokenizes the code.</a:t>
            </a:r>
          </a:p>
          <a:p>
            <a:r>
              <a:rPr lang="en-AU" dirty="0"/>
              <a:t>The</a:t>
            </a:r>
            <a:r>
              <a:rPr lang="en-AU" b="1" dirty="0"/>
              <a:t> </a:t>
            </a:r>
            <a:r>
              <a:rPr lang="en-AU" b="1" dirty="0" err="1"/>
              <a:t>Preparser</a:t>
            </a:r>
            <a:r>
              <a:rPr lang="en-AU" dirty="0"/>
              <a:t> is used for </a:t>
            </a:r>
            <a:r>
              <a:rPr lang="en-AU" i="1" dirty="0"/>
              <a:t>lazy parsing</a:t>
            </a:r>
            <a:r>
              <a:rPr lang="en-AU" dirty="0"/>
              <a:t>, where it skips parsing any </a:t>
            </a:r>
            <a:r>
              <a:rPr lang="en-AU" i="1" dirty="0"/>
              <a:t>functions</a:t>
            </a:r>
            <a:r>
              <a:rPr lang="en-AU" dirty="0"/>
              <a:t>, but makes sure they’re syntactically valid.</a:t>
            </a:r>
          </a:p>
          <a:p>
            <a:r>
              <a:rPr lang="en-AU" dirty="0"/>
              <a:t>The </a:t>
            </a:r>
            <a:r>
              <a:rPr lang="en-AU" b="1" dirty="0"/>
              <a:t>Parser</a:t>
            </a:r>
            <a:r>
              <a:rPr lang="en-AU" dirty="0"/>
              <a:t> simply the code into an </a:t>
            </a:r>
            <a:r>
              <a:rPr lang="en-AU" i="1" dirty="0"/>
              <a:t>Abstract Syntax Tree </a:t>
            </a:r>
            <a:r>
              <a:rPr lang="en-AU" dirty="0"/>
              <a:t>(AST). The </a:t>
            </a:r>
            <a:r>
              <a:rPr lang="en-AU" b="1" dirty="0"/>
              <a:t>Parser</a:t>
            </a:r>
            <a:r>
              <a:rPr lang="en-AU" dirty="0"/>
              <a:t> might also parse functions that were </a:t>
            </a:r>
            <a:r>
              <a:rPr lang="en-AU" i="1" dirty="0" err="1"/>
              <a:t>Preparsed</a:t>
            </a:r>
            <a:r>
              <a:rPr lang="en-AU" dirty="0"/>
              <a:t> previously if they are now required to run.</a:t>
            </a:r>
            <a:endParaRPr lang="en-US" dirty="0"/>
          </a:p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BE95-A35C-4636-B4A5-C207CDCB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2069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AST is then passed into </a:t>
            </a:r>
            <a:r>
              <a:rPr lang="en-US" b="1" dirty="0"/>
              <a:t>Ignition</a:t>
            </a:r>
            <a:r>
              <a:rPr lang="en-US" dirty="0"/>
              <a:t>, which is V8’s bytecode compiler / interpreter.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AC0337-056E-4123-803D-89C15215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5481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AST is then passed into </a:t>
            </a:r>
            <a:r>
              <a:rPr lang="en-US" b="1" dirty="0"/>
              <a:t>Ignition</a:t>
            </a:r>
            <a:r>
              <a:rPr lang="en-US" dirty="0"/>
              <a:t>, which is V8’s bytecode compiler / interpreter. </a:t>
            </a:r>
          </a:p>
          <a:p>
            <a:r>
              <a:rPr lang="en-US" dirty="0"/>
              <a:t>The Ignition </a:t>
            </a:r>
            <a:r>
              <a:rPr lang="en-US" i="1" dirty="0"/>
              <a:t>compiler </a:t>
            </a:r>
            <a:r>
              <a:rPr lang="en-US" dirty="0"/>
              <a:t>first compiles the AST into bytecode.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AC0337-056E-4123-803D-89C15215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8106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90E4-8D30-4BB9-8A28-F4299792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AST is then passed into </a:t>
            </a:r>
            <a:r>
              <a:rPr lang="en-US" b="1" dirty="0"/>
              <a:t>Ignition</a:t>
            </a:r>
            <a:r>
              <a:rPr lang="en-US" dirty="0"/>
              <a:t>, which is V8’s bytecode compiler / interpreter. </a:t>
            </a:r>
          </a:p>
          <a:p>
            <a:r>
              <a:rPr lang="en-US" dirty="0"/>
              <a:t>The Ignition </a:t>
            </a:r>
            <a:r>
              <a:rPr lang="en-US" i="1" dirty="0"/>
              <a:t>compiler </a:t>
            </a:r>
            <a:r>
              <a:rPr lang="en-US" dirty="0"/>
              <a:t>first compiles the AST into bytecode.</a:t>
            </a:r>
          </a:p>
          <a:p>
            <a:r>
              <a:rPr lang="en-US" dirty="0"/>
              <a:t>Finally, the Ignition </a:t>
            </a:r>
            <a:r>
              <a:rPr lang="en-US" i="1" dirty="0"/>
              <a:t>interpreter</a:t>
            </a:r>
            <a:r>
              <a:rPr lang="en-US" dirty="0"/>
              <a:t> interprets and executes this bytecode.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CC61AF-362E-4EB2-9AAE-C52AB387A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971" y="1257300"/>
            <a:ext cx="7058512" cy="34281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29801-0373-420F-B232-49CDA03C1756}"/>
              </a:ext>
            </a:extLst>
          </p:cNvPr>
          <p:cNvSpPr/>
          <p:nvPr/>
        </p:nvSpPr>
        <p:spPr>
          <a:xfrm>
            <a:off x="7323196" y="5047421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4"/>
              </a:rPr>
              <a:t>https://v8.dev/img/scanner/overview.svg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BF3733-3A64-4349-964A-6C1314C7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Parsing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/parsing</a:t>
            </a:r>
            <a:r>
              <a:rPr lang="en-US" dirty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9126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LiteralBuffer Integer Overflow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AD0A-438D-496C-8742-308D7FCD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Integer overflow within the </a:t>
            </a:r>
            <a:r>
              <a:rPr lang="en-US" i="1" dirty="0"/>
              <a:t>Scanner</a:t>
            </a:r>
            <a:r>
              <a:rPr lang="en-US" dirty="0"/>
              <a:t> found by Dimitry </a:t>
            </a:r>
            <a:r>
              <a:rPr lang="en-US" dirty="0" err="1"/>
              <a:t>Fourny</a:t>
            </a:r>
            <a:r>
              <a:rPr lang="en-US" dirty="0"/>
              <a:t> of </a:t>
            </a:r>
            <a:r>
              <a:rPr lang="en-US" dirty="0" err="1"/>
              <a:t>Bluefrostsecurity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810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LiteralBuffer Integer Overflow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AD0A-438D-496C-8742-308D7FCD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Integer overflow within the </a:t>
            </a:r>
            <a:r>
              <a:rPr lang="en-US" i="1" dirty="0"/>
              <a:t>Scanner</a:t>
            </a:r>
            <a:r>
              <a:rPr lang="en-US" dirty="0"/>
              <a:t> found by Dimitry </a:t>
            </a:r>
            <a:r>
              <a:rPr lang="en-US" dirty="0" err="1"/>
              <a:t>Fourny</a:t>
            </a:r>
            <a:r>
              <a:rPr lang="en-US" dirty="0"/>
              <a:t> of </a:t>
            </a:r>
            <a:r>
              <a:rPr lang="en-US" dirty="0" err="1"/>
              <a:t>Bluefrostsecurity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Scanner::Scan</a:t>
            </a:r>
            <a:r>
              <a:rPr lang="en-US" dirty="0"/>
              <a:t> method starts off by calling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ScanSingleToken</a:t>
            </a:r>
            <a:r>
              <a:rPr lang="en-US" dirty="0"/>
              <a:t> to read in a single token.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3049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LiteralBuffer Integer Overflow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AD0A-438D-496C-8742-308D7FCD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Integer overflow within the </a:t>
            </a:r>
            <a:r>
              <a:rPr lang="en-US" i="1" dirty="0"/>
              <a:t>Scanner</a:t>
            </a:r>
            <a:r>
              <a:rPr lang="en-US" dirty="0"/>
              <a:t> found by Dimitry </a:t>
            </a:r>
            <a:r>
              <a:rPr lang="en-US" dirty="0" err="1"/>
              <a:t>Fourny</a:t>
            </a:r>
            <a:r>
              <a:rPr lang="en-US" dirty="0"/>
              <a:t> of </a:t>
            </a:r>
            <a:r>
              <a:rPr lang="en-US" dirty="0" err="1"/>
              <a:t>Bluefrostsecurity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Scanner::Scan</a:t>
            </a:r>
            <a:r>
              <a:rPr lang="en-US" dirty="0"/>
              <a:t> method starts off by calling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Scanner::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ScanSingleToken</a:t>
            </a:r>
            <a:r>
              <a:rPr lang="en-US" dirty="0"/>
              <a:t> to read in a single token.</a:t>
            </a:r>
          </a:p>
          <a:p>
            <a:pPr marL="0" indent="0">
              <a:buNone/>
            </a:pPr>
            <a:r>
              <a:rPr lang="en-US" dirty="0"/>
              <a:t>Let’s take a String as an example. We get the following call stack: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Scanner::Scan -&gt; Scanner::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ScanSingleToken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-&gt; Scanner::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ScanString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-&gt; Scanner::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AddLiteralChar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 -&gt; Scanner::LiteralBuffer::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AddChar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-&gt; Scanner::LiteralBuffer::AddTwoByteChar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2505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</a:t>
            </a:r>
            <a:r>
              <a:rPr lang="en-US" dirty="0" err="1"/>
              <a:t>LiteralBuffer</a:t>
            </a:r>
            <a:r>
              <a:rPr lang="en-US" dirty="0"/>
              <a:t> Integer Overflow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258B75-B0C5-4FE0-8E6B-8CB439E98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2939" y="1695130"/>
            <a:ext cx="8728290" cy="37548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Scanner::LiteralBuffer::AddTwoByteChar(uc32 code_unit)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DCHECK(!is_one_byte());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(position_ &gt;=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.length()) ExpandBuffer();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(code_unit &lt;=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static_cast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(unibrow::Utf16::kMaxNonSurrogateCharCode))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*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reinterpret_cast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&lt;uint16_t*&gt;(&amp;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position_]) = code_unit;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position_ += kUC16Size;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}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else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*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reinterpret_cast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&lt;uint16_t*&gt;(&amp;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position_]) 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    unibrow::Utf16::LeadSurrogate(code_unit);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position_ += kUC16Size;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(position_ &gt;=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length()) ExpandBuffer();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*reinterpret_cast&lt;uint16_t*&gt;(&amp;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[position_]) 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    unibrow::Utf16::TrailSurrogate(code_unit);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  position_ += kUC16Size;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BE0781-8F1F-4CA8-AA25-03C02A63F434}"/>
              </a:ext>
            </a:extLst>
          </p:cNvPr>
          <p:cNvCxnSpPr/>
          <p:nvPr/>
        </p:nvCxnSpPr>
        <p:spPr>
          <a:xfrm flipH="1">
            <a:off x="7399090" y="2323750"/>
            <a:ext cx="2927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917357-FB19-4D05-A400-229990338FD3}"/>
              </a:ext>
            </a:extLst>
          </p:cNvPr>
          <p:cNvCxnSpPr>
            <a:cxnSpLocks/>
          </p:cNvCxnSpPr>
          <p:nvPr/>
        </p:nvCxnSpPr>
        <p:spPr>
          <a:xfrm flipH="1">
            <a:off x="7618602" y="4246227"/>
            <a:ext cx="270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57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</a:t>
            </a:r>
            <a:r>
              <a:rPr lang="en-US" dirty="0" err="1"/>
              <a:t>LiteralBuffer</a:t>
            </a:r>
            <a:r>
              <a:rPr lang="en-US" dirty="0"/>
              <a:t> Integer Overflow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258B75-B0C5-4FE0-8E6B-8CB439E98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2939" y="1562997"/>
            <a:ext cx="872829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void 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Scanner::LiteralBuffer::ExpandBuffer()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Vector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new_store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Vector::New(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kInitialCapacity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MemCopy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new_store.start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(),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backing_store_.start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(), position_);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backing_store_.Dispose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backing_store_ =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new_store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kumimoji="0" lang="en-US" altLang="en-US" sz="1400" i="0" u="none" strike="noStrike" cap="none" normalizeH="0" baseline="0" dirty="0">
              <a:ln>
                <a:noFill/>
              </a:ln>
              <a:effectLst/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09103-8F4A-42DD-B34F-9076F658B696}"/>
              </a:ext>
            </a:extLst>
          </p:cNvPr>
          <p:cNvSpPr txBox="1"/>
          <p:nvPr/>
        </p:nvSpPr>
        <p:spPr>
          <a:xfrm>
            <a:off x="910660" y="3020036"/>
            <a:ext cx="377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kInitialCapacity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= 16;</a:t>
            </a:r>
            <a:endParaRPr lang="en-AU" sz="1400" dirty="0">
              <a:latin typeface="Courier New" panose="02070309020205020404" pitchFamily="49" charset="0"/>
              <a:ea typeface="DejaVu Sans Mono" panose="020B06090308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1473BB3-383A-48BD-AE54-B315FAD13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39" y="3399857"/>
            <a:ext cx="872829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 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Scanner::LiteralBuffer::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(int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min_capacity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capacity = Max(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min_capacity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backing_store_.length());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Min(capacity *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kGrowthFactor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capacity +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kMaxGrowth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new_capacity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en-US" alt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E4CDC-D13C-4F23-9C17-77BF20692BB9}"/>
              </a:ext>
            </a:extLst>
          </p:cNvPr>
          <p:cNvSpPr txBox="1"/>
          <p:nvPr/>
        </p:nvSpPr>
        <p:spPr>
          <a:xfrm>
            <a:off x="910660" y="4638416"/>
            <a:ext cx="8820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kGrowthFactor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= 4; </a:t>
            </a:r>
            <a:r>
              <a:rPr lang="en-US" sz="1400" dirty="0" err="1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kMaxGrowth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 = 1024 * 1024;</a:t>
            </a:r>
          </a:p>
          <a:p>
            <a:endParaRPr lang="en-US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DejaVu Sans Mono" panose="020B0609030804020204" pitchFamily="49" charset="0"/>
                <a:cs typeface="Arial" panose="020B0604020202020204" pitchFamily="34" charset="0"/>
              </a:rPr>
              <a:t>What if 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(capacity * </a:t>
            </a:r>
            <a:r>
              <a:rPr lang="en-US" sz="1400" dirty="0" err="1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kGrowthFactor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ea typeface="DejaVu Sans Mono" panose="020B0609030804020204" pitchFamily="49" charset="0"/>
                <a:cs typeface="Arial" panose="020B0604020202020204" pitchFamily="34" charset="0"/>
              </a:rPr>
              <a:t> overflows and becomes less than 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(capacity + </a:t>
            </a:r>
            <a:r>
              <a:rPr lang="en-US" sz="1400" dirty="0" err="1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kMaxGrowth</a:t>
            </a:r>
            <a:r>
              <a:rPr lang="en-US" sz="1400" dirty="0">
                <a:latin typeface="Courier New" panose="02070309020205020404" pitchFamily="49" charset="0"/>
                <a:ea typeface="DejaVu Sans Mono" panose="020B06090308040202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ea typeface="DejaVu Sans Mono" panose="020B0609030804020204" pitchFamily="49" charset="0"/>
                <a:cs typeface="Arial" panose="020B0604020202020204" pitchFamily="34" charset="0"/>
              </a:rPr>
              <a:t>?</a:t>
            </a:r>
            <a:endParaRPr lang="en-AU" sz="1400" dirty="0">
              <a:latin typeface="Arial" panose="020B0604020202020204" pitchFamily="34" charset="0"/>
              <a:ea typeface="DejaVu Sans Mono" panose="020B0609030804020204" pitchFamily="49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EF766-7223-4174-BDF7-8FEB899CEA8B}"/>
              </a:ext>
            </a:extLst>
          </p:cNvPr>
          <p:cNvCxnSpPr>
            <a:cxnSpLocks/>
          </p:cNvCxnSpPr>
          <p:nvPr/>
        </p:nvCxnSpPr>
        <p:spPr>
          <a:xfrm>
            <a:off x="3733101" y="4110606"/>
            <a:ext cx="25921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37DA9-C752-49C6-9460-D09CE816114B}"/>
              </a:ext>
            </a:extLst>
          </p:cNvPr>
          <p:cNvCxnSpPr/>
          <p:nvPr/>
        </p:nvCxnSpPr>
        <p:spPr>
          <a:xfrm>
            <a:off x="1216404" y="2038525"/>
            <a:ext cx="666085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9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1AA5-A56A-44D0-870D-195E1B15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CVE-2019-5790 – </a:t>
            </a:r>
            <a:r>
              <a:rPr lang="en-US" dirty="0" err="1"/>
              <a:t>LiteralBuffer</a:t>
            </a:r>
            <a:r>
              <a:rPr lang="en-US" dirty="0"/>
              <a:t> Integer Overflow</a:t>
            </a:r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258B75-B0C5-4FE0-8E6B-8CB439E98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2939" y="3552299"/>
            <a:ext cx="872829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let s = 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String.fromCharCode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0x4141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).repeat(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0x10000001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+ 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"A"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 = 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"'"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+s+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"'"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eval(s);</a:t>
            </a:r>
            <a:endParaRPr kumimoji="0" lang="en-US" altLang="en-US" sz="1400" i="0" u="none" strike="noStrike" cap="none" normalizeH="0" baseline="0" dirty="0">
              <a:ln>
                <a:noFill/>
              </a:ln>
              <a:effectLst/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FAA89-8540-4BC0-82B8-123778A0C5D5}"/>
              </a:ext>
            </a:extLst>
          </p:cNvPr>
          <p:cNvSpPr txBox="1"/>
          <p:nvPr/>
        </p:nvSpPr>
        <p:spPr>
          <a:xfrm>
            <a:off x="919049" y="3147936"/>
            <a:ext cx="226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Proof of Concept: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5862D-6273-4F84-A39F-4EC3FC833F27}"/>
              </a:ext>
            </a:extLst>
          </p:cNvPr>
          <p:cNvSpPr txBox="1"/>
          <p:nvPr/>
        </p:nvSpPr>
        <p:spPr>
          <a:xfrm>
            <a:off x="1002939" y="4387456"/>
            <a:ext cx="87282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capacity = 2 * 0x10000001 = 0x20000002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capacity *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kGrowthFactory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0x20000002 * 4 = 0x80000008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capacity +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kMaxGrowth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0x20000002 + (1024 * 1024) = 0x20100002</a:t>
            </a:r>
          </a:p>
          <a:p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32-bit signed integer max value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2</a:t>
            </a:r>
            <a:r>
              <a:rPr lang="en-AU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 = 0x7FFFFFFF</a:t>
            </a:r>
            <a:endParaRPr lang="en-A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The first calculation overflows and yields a smaller value than the original capacity. This will in turn result in a heap overflow when the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MemCopy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 is called later on.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3FF83BD-398D-4D34-8BEB-7BF2DF96C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39" y="1690688"/>
            <a:ext cx="872829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length()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DCHECK_GE(std::</a:t>
            </a:r>
            <a:r>
              <a:rPr lang="en-US" altLang="en-US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numeric_limits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&lt;int&gt;::max(), length_); </a:t>
            </a:r>
            <a:r>
              <a:rPr lang="en-US" altLang="en-US" sz="14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max length check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static_cast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</a:t>
            </a: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&gt;(length_);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AEF5FC-4441-4D70-84EF-DA57249102F5}"/>
              </a:ext>
            </a:extLst>
          </p:cNvPr>
          <p:cNvSpPr/>
          <p:nvPr/>
        </p:nvSpPr>
        <p:spPr>
          <a:xfrm>
            <a:off x="919049" y="2742477"/>
            <a:ext cx="4110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 cannot have a size greater than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AU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01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Modern browsers are composed of several processes.</a:t>
            </a:r>
          </a:p>
        </p:txBody>
      </p:sp>
      <p:pic>
        <p:nvPicPr>
          <p:cNvPr id="1026" name="Picture 2" descr="Sandbox Top Level Box Diagram">
            <a:extLst>
              <a:ext uri="{FF2B5EF4-FFF2-40B4-BE49-F238E27FC236}">
                <a16:creationId xmlns:a16="http://schemas.microsoft.com/office/drawing/2014/main" id="{64760B71-78F9-4FBD-9AC6-6BE7094A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7152E5-4AFF-41AA-9E27-CA56CBF70C9D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86292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3B5A7-F7E1-4703-A35B-739379F6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Ignition</a:t>
            </a:r>
            <a:r>
              <a:rPr lang="en-US" dirty="0"/>
              <a:t> is V8’s fast low-level register-based interpreter.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E6E44A-8A43-4EDE-81D4-3D2FABA1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Ignition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/ignition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A9143-4CC2-4AFE-A6F8-48630A3B36D0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168CAD-9B0B-4EA7-B272-AEA2692F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82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675A-28AB-4AF6-8E37-569EF489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Ignition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/ignition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3B5A7-F7E1-4703-A35B-739379F6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Ignition</a:t>
            </a:r>
            <a:r>
              <a:rPr lang="en-US" dirty="0"/>
              <a:t> is V8’s fast low-level register-based interpreter.</a:t>
            </a:r>
          </a:p>
          <a:p>
            <a:r>
              <a:rPr lang="en-US" dirty="0"/>
              <a:t>It takes the AST generated by the </a:t>
            </a:r>
            <a:r>
              <a:rPr lang="en-US" b="1" dirty="0"/>
              <a:t>Parser</a:t>
            </a:r>
            <a:r>
              <a:rPr lang="en-US" dirty="0"/>
              <a:t> and compiles it to V8-unique bytecode.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335DAE-2A94-49C9-81D6-1C8B5F5930C3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796DD1A-819D-4F7F-A80F-59F70F5BD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24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3B5A7-F7E1-4703-A35B-739379F6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Ignition</a:t>
            </a:r>
            <a:r>
              <a:rPr lang="en-US" dirty="0"/>
              <a:t> is V8’s fast low-level register-based interpreter.</a:t>
            </a:r>
          </a:p>
          <a:p>
            <a:r>
              <a:rPr lang="en-US" dirty="0"/>
              <a:t>It takes the AST generated by the </a:t>
            </a:r>
            <a:r>
              <a:rPr lang="en-US" b="1" dirty="0"/>
              <a:t>Parser</a:t>
            </a:r>
            <a:r>
              <a:rPr lang="en-US" dirty="0"/>
              <a:t> and compiles it to V8-unique bytecode.</a:t>
            </a:r>
          </a:p>
          <a:p>
            <a:r>
              <a:rPr lang="en-US" b="1" dirty="0"/>
              <a:t>Ignition</a:t>
            </a:r>
            <a:r>
              <a:rPr lang="en-US" dirty="0"/>
              <a:t> has a number of different registers that all bytecodes will explicitly use as inputs and outputs.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BFCD0-5DC6-4563-A1AF-E849309D8829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31B73A-D455-4022-84D4-5244A3E3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Ignition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/ignition</a:t>
            </a:r>
            <a:r>
              <a:rPr lang="en-US" dirty="0"/>
              <a:t>)</a:t>
            </a:r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8EF939-E492-4590-94BE-22EB9B963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54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3B5A7-F7E1-4703-A35B-739379F6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Ignition</a:t>
            </a:r>
            <a:r>
              <a:rPr lang="en-US" dirty="0"/>
              <a:t> is V8’s fast low-level register-based interpreter.</a:t>
            </a:r>
          </a:p>
          <a:p>
            <a:r>
              <a:rPr lang="en-US" dirty="0"/>
              <a:t>It takes the AST generated by the </a:t>
            </a:r>
            <a:r>
              <a:rPr lang="en-US" b="1" dirty="0"/>
              <a:t>Parser</a:t>
            </a:r>
            <a:r>
              <a:rPr lang="en-US" dirty="0"/>
              <a:t> and compiles it to V8-unique bytecode.</a:t>
            </a:r>
          </a:p>
          <a:p>
            <a:r>
              <a:rPr lang="en-US" b="1" dirty="0"/>
              <a:t>Ignition</a:t>
            </a:r>
            <a:r>
              <a:rPr lang="en-US" dirty="0"/>
              <a:t> has a number of different registers that all bytecodes will explicitly use as inputs and outputs.</a:t>
            </a:r>
          </a:p>
          <a:p>
            <a:r>
              <a:rPr lang="en-US" dirty="0"/>
              <a:t>A special register known as the </a:t>
            </a:r>
            <a:r>
              <a:rPr lang="en-US" b="1" dirty="0"/>
              <a:t>accumulator</a:t>
            </a:r>
            <a:r>
              <a:rPr lang="en-US" dirty="0"/>
              <a:t> register is used for calculations and return values (similar to RAX in x86).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BFCD0-5DC6-4563-A1AF-E849309D8829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31B73A-D455-4022-84D4-5244A3E3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Ignition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/ignition</a:t>
            </a:r>
            <a:r>
              <a:rPr lang="en-US" dirty="0"/>
              <a:t>)</a:t>
            </a:r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8EF939-E492-4590-94BE-22EB9B963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1DD9C7-4808-4856-9E61-1159C37F73BD}"/>
              </a:ext>
            </a:extLst>
          </p:cNvPr>
          <p:cNvSpPr/>
          <p:nvPr/>
        </p:nvSpPr>
        <p:spPr>
          <a:xfrm>
            <a:off x="5039686" y="1560059"/>
            <a:ext cx="693140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out/Debug/d8 --print-bytecode add.js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[generated bytecode for function: add]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Parameter count 3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Frame size 0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12 E&gt; 0x37738712a02a @    0 : 94   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StackCheck</a:t>
            </a:r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23 S&gt; 0x37738712a02b @    1 : 1d 02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Ldar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a1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32 E&gt; 0x37738712a02d @    3 : 29 03 00          Add a0, [0]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36 S&gt; 0x37738712a030 @    6 : 98                Return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Constant pool (size = 0)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Handler Table (size = 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58E5-894D-4842-8953-86829D2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 Execution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B28F-D465-4DE8-A95C-CB17C6D56B7D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5912-EB6B-40D6-8D91-4ECCE582CE82}"/>
              </a:ext>
            </a:extLst>
          </p:cNvPr>
          <p:cNvSpPr/>
          <p:nvPr/>
        </p:nvSpPr>
        <p:spPr>
          <a:xfrm>
            <a:off x="900419" y="1559766"/>
            <a:ext cx="352197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function</a:t>
            </a:r>
            <a:r>
              <a:rPr lang="en-AU" dirty="0"/>
              <a:t> add(x, y) {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rgbClr val="7030A0"/>
                </a:solidFill>
              </a:rPr>
              <a:t>return</a:t>
            </a:r>
            <a:r>
              <a:rPr lang="en-AU" dirty="0"/>
              <a:t> x + y;</a:t>
            </a:r>
          </a:p>
          <a:p>
            <a:r>
              <a:rPr lang="en-AU" dirty="0"/>
              <a:t>}</a:t>
            </a:r>
          </a:p>
          <a:p>
            <a:endParaRPr lang="en-AU" dirty="0"/>
          </a:p>
          <a:p>
            <a:r>
              <a:rPr lang="en-AU" dirty="0"/>
              <a:t>console.log(add(1, 2));</a:t>
            </a:r>
          </a:p>
        </p:txBody>
      </p:sp>
    </p:spTree>
    <p:extLst>
      <p:ext uri="{BB962C8B-B14F-4D97-AF65-F5344CB8AC3E}">
        <p14:creationId xmlns:p14="http://schemas.microsoft.com/office/powerpoint/2010/main" val="1904670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1DD9C7-4808-4856-9E61-1159C37F73BD}"/>
              </a:ext>
            </a:extLst>
          </p:cNvPr>
          <p:cNvSpPr/>
          <p:nvPr/>
        </p:nvSpPr>
        <p:spPr>
          <a:xfrm>
            <a:off x="5039686" y="1560059"/>
            <a:ext cx="693140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out/Debug/d8 --print-bytecode add.js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[generated bytecode for function: add]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Parameter count 3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Frame size 0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12 E&gt; 0x37738712a02a @    0 : 94   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StackCheck</a:t>
            </a:r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23 S&gt; 0x37738712a02b @    1 : 1d 02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Ldar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a1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32 E&gt; 0x37738712a02d @    3 : 29 03 00          Add a0, [0]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36 S&gt; 0x37738712a030 @    6 : 98                Return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Constant pool (size = 0)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Handler Table (size = 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58E5-894D-4842-8953-86829D2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 Execution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B28F-D465-4DE8-A95C-CB17C6D56B7D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5912-EB6B-40D6-8D91-4ECCE582CE82}"/>
              </a:ext>
            </a:extLst>
          </p:cNvPr>
          <p:cNvSpPr/>
          <p:nvPr/>
        </p:nvSpPr>
        <p:spPr>
          <a:xfrm>
            <a:off x="900419" y="1559766"/>
            <a:ext cx="352197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function</a:t>
            </a:r>
            <a:r>
              <a:rPr lang="en-AU" dirty="0"/>
              <a:t> add(x, y) {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rgbClr val="7030A0"/>
                </a:solidFill>
              </a:rPr>
              <a:t>return</a:t>
            </a:r>
            <a:r>
              <a:rPr lang="en-AU" dirty="0"/>
              <a:t> x + y;</a:t>
            </a:r>
          </a:p>
          <a:p>
            <a:r>
              <a:rPr lang="en-AU" dirty="0"/>
              <a:t>}</a:t>
            </a:r>
          </a:p>
          <a:p>
            <a:endParaRPr lang="en-AU" dirty="0"/>
          </a:p>
          <a:p>
            <a:r>
              <a:rPr lang="en-AU" dirty="0"/>
              <a:t>console.log(add(1, 2));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6E63C-0531-469B-8BCE-1F4D5E137D20}"/>
              </a:ext>
            </a:extLst>
          </p:cNvPr>
          <p:cNvSpPr/>
          <p:nvPr/>
        </p:nvSpPr>
        <p:spPr>
          <a:xfrm>
            <a:off x="10472956" y="2680282"/>
            <a:ext cx="1280020" cy="215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40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1DD9C7-4808-4856-9E61-1159C37F73BD}"/>
              </a:ext>
            </a:extLst>
          </p:cNvPr>
          <p:cNvSpPr/>
          <p:nvPr/>
        </p:nvSpPr>
        <p:spPr>
          <a:xfrm>
            <a:off x="5039686" y="1560059"/>
            <a:ext cx="693140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out/Debug/d8 --print-bytecode add.js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[generated bytecode for function: add]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Parameter count 3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Frame size 0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12 E&gt; 0x37738712a02a @    0 : 94   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StackCheck</a:t>
            </a:r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23 S&gt; 0x37738712a02b @    1 : 1d 02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Ldar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a1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32 E&gt; 0x37738712a02d @    3 : 29 03 00          Add a0, [0]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36 S&gt; 0x37738712a030 @    6 : 98                Return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Constant pool (size = 0)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Handler Table (size = 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58E5-894D-4842-8953-86829D2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 Execution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B28F-D465-4DE8-A95C-CB17C6D56B7D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5912-EB6B-40D6-8D91-4ECCE582CE82}"/>
              </a:ext>
            </a:extLst>
          </p:cNvPr>
          <p:cNvSpPr/>
          <p:nvPr/>
        </p:nvSpPr>
        <p:spPr>
          <a:xfrm>
            <a:off x="900419" y="1559766"/>
            <a:ext cx="352197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function</a:t>
            </a:r>
            <a:r>
              <a:rPr lang="en-AU" dirty="0"/>
              <a:t> add(x, y) {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rgbClr val="7030A0"/>
                </a:solidFill>
              </a:rPr>
              <a:t>return</a:t>
            </a:r>
            <a:r>
              <a:rPr lang="en-AU" dirty="0"/>
              <a:t> x + y;</a:t>
            </a:r>
          </a:p>
          <a:p>
            <a:r>
              <a:rPr lang="en-AU" dirty="0"/>
              <a:t>}</a:t>
            </a:r>
          </a:p>
          <a:p>
            <a:endParaRPr lang="en-AU" dirty="0"/>
          </a:p>
          <a:p>
            <a:r>
              <a:rPr lang="en-AU" dirty="0"/>
              <a:t>console.log(add(1, 2));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71788-EDCB-44CE-99B7-FAD7CB5AC725}"/>
              </a:ext>
            </a:extLst>
          </p:cNvPr>
          <p:cNvSpPr/>
          <p:nvPr/>
        </p:nvSpPr>
        <p:spPr>
          <a:xfrm>
            <a:off x="10472956" y="2885622"/>
            <a:ext cx="1280020" cy="215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118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1DD9C7-4808-4856-9E61-1159C37F73BD}"/>
              </a:ext>
            </a:extLst>
          </p:cNvPr>
          <p:cNvSpPr/>
          <p:nvPr/>
        </p:nvSpPr>
        <p:spPr>
          <a:xfrm>
            <a:off x="5039686" y="1560059"/>
            <a:ext cx="693140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out/Debug/d8 --print-bytecode add.js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[generated bytecode for function: add]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Parameter count 3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Frame size 0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12 E&gt; 0x37738712a02a @    0 : 94   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StackCheck</a:t>
            </a:r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23 S&gt; 0x37738712a02b @    1 : 1d 02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Ldar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a1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32 E&gt; 0x37738712a02d @    3 : 29 03 00          Add a0, [0]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36 S&gt; 0x37738712a030 @    6 : 98                Return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Constant pool (size = 0)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Handler Table (size = 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58E5-894D-4842-8953-86829D2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 Execution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B28F-D465-4DE8-A95C-CB17C6D56B7D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F4820-5E7B-4DF9-A516-A12A31197CCF}"/>
              </a:ext>
            </a:extLst>
          </p:cNvPr>
          <p:cNvSpPr/>
          <p:nvPr/>
        </p:nvSpPr>
        <p:spPr>
          <a:xfrm>
            <a:off x="10472956" y="3097730"/>
            <a:ext cx="1280020" cy="215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5912-EB6B-40D6-8D91-4ECCE582CE82}"/>
              </a:ext>
            </a:extLst>
          </p:cNvPr>
          <p:cNvSpPr/>
          <p:nvPr/>
        </p:nvSpPr>
        <p:spPr>
          <a:xfrm>
            <a:off x="900419" y="1559766"/>
            <a:ext cx="352197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function</a:t>
            </a:r>
            <a:r>
              <a:rPr lang="en-AU" dirty="0"/>
              <a:t> add(x, y) {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rgbClr val="7030A0"/>
                </a:solidFill>
              </a:rPr>
              <a:t>return</a:t>
            </a:r>
            <a:r>
              <a:rPr lang="en-AU" dirty="0"/>
              <a:t> x + y;</a:t>
            </a:r>
          </a:p>
          <a:p>
            <a:r>
              <a:rPr lang="en-AU" dirty="0"/>
              <a:t>}</a:t>
            </a:r>
          </a:p>
          <a:p>
            <a:endParaRPr lang="en-AU" dirty="0"/>
          </a:p>
          <a:p>
            <a:r>
              <a:rPr lang="en-AU" dirty="0"/>
              <a:t>console.log(add(1, 2));</a:t>
            </a:r>
          </a:p>
        </p:txBody>
      </p:sp>
    </p:spTree>
    <p:extLst>
      <p:ext uri="{BB962C8B-B14F-4D97-AF65-F5344CB8AC3E}">
        <p14:creationId xmlns:p14="http://schemas.microsoft.com/office/powerpoint/2010/main" val="1218233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1DD9C7-4808-4856-9E61-1159C37F73BD}"/>
              </a:ext>
            </a:extLst>
          </p:cNvPr>
          <p:cNvSpPr/>
          <p:nvPr/>
        </p:nvSpPr>
        <p:spPr>
          <a:xfrm>
            <a:off x="5039686" y="1560059"/>
            <a:ext cx="693140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out/Debug/d8 --print-bytecode add.js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…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[generated bytecode for function: add]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Parameter count 3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Frame size 0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12 E&gt; 0x37738712a02a @    0 : 94   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StackCheck</a:t>
            </a:r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23 S&gt; 0x37738712a02b @    1 : 1d 02            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Ldar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a1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32 E&gt; 0x37738712a02d @    3 : 29 03 00          Add a0, [0]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36 S&gt; 0x37738712a030 @    6 : 98                Return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Constant pool (size = 0)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Handler Table (size = 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58E5-894D-4842-8953-86829D2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 Execution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EB28F-D465-4DE8-A95C-CB17C6D56B7D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65912-EB6B-40D6-8D91-4ECCE582CE82}"/>
              </a:ext>
            </a:extLst>
          </p:cNvPr>
          <p:cNvSpPr/>
          <p:nvPr/>
        </p:nvSpPr>
        <p:spPr>
          <a:xfrm>
            <a:off x="900419" y="1559766"/>
            <a:ext cx="352197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function</a:t>
            </a:r>
            <a:r>
              <a:rPr lang="en-AU" dirty="0"/>
              <a:t> add(x, y) {</a:t>
            </a:r>
          </a:p>
          <a:p>
            <a:r>
              <a:rPr lang="en-AU" dirty="0"/>
              <a:t>    </a:t>
            </a:r>
            <a:r>
              <a:rPr lang="en-AU" dirty="0">
                <a:solidFill>
                  <a:srgbClr val="7030A0"/>
                </a:solidFill>
              </a:rPr>
              <a:t>return</a:t>
            </a:r>
            <a:r>
              <a:rPr lang="en-AU" dirty="0"/>
              <a:t> x + y;</a:t>
            </a:r>
          </a:p>
          <a:p>
            <a:r>
              <a:rPr lang="en-AU" dirty="0"/>
              <a:t>}</a:t>
            </a:r>
          </a:p>
          <a:p>
            <a:endParaRPr lang="en-AU" dirty="0"/>
          </a:p>
          <a:p>
            <a:r>
              <a:rPr lang="en-AU" dirty="0"/>
              <a:t>console.log(add(1, 2));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E66B79-1144-4261-895E-C86FEA5F532B}"/>
              </a:ext>
            </a:extLst>
          </p:cNvPr>
          <p:cNvSpPr/>
          <p:nvPr/>
        </p:nvSpPr>
        <p:spPr>
          <a:xfrm>
            <a:off x="10472956" y="3315843"/>
            <a:ext cx="1280020" cy="215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474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148C-54C2-40EC-BAA3-FD71955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TurboFan</a:t>
            </a:r>
            <a:r>
              <a:rPr lang="en-US" dirty="0"/>
              <a:t>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/compiler</a:t>
            </a:r>
            <a:r>
              <a:rPr lang="en-US" dirty="0"/>
              <a:t>)</a:t>
            </a:r>
            <a:endParaRPr lang="en-AU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D9953-9E6F-47BB-8B29-207090FE8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a function is ran several times, it becomes </a:t>
            </a:r>
            <a:r>
              <a:rPr lang="en-US" i="1" dirty="0"/>
              <a:t>hot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E49F1-9F1A-41D1-98BD-DF4CCE61DF70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0AEA07-B66A-4415-9FE3-50E2AF1AC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Modern browsers are composed of several processes.</a:t>
            </a:r>
          </a:p>
          <a:p>
            <a:r>
              <a:rPr lang="en-US" dirty="0"/>
              <a:t>The main </a:t>
            </a:r>
            <a:r>
              <a:rPr lang="en-US" i="1" dirty="0"/>
              <a:t>Broker </a:t>
            </a:r>
            <a:r>
              <a:rPr lang="en-US" dirty="0"/>
              <a:t>process has the most privileges, and handles creating all other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</p:txBody>
      </p:sp>
      <p:pic>
        <p:nvPicPr>
          <p:cNvPr id="6" name="Picture 2" descr="Sandbox Top Level Box Diagram">
            <a:extLst>
              <a:ext uri="{FF2B5EF4-FFF2-40B4-BE49-F238E27FC236}">
                <a16:creationId xmlns:a16="http://schemas.microsoft.com/office/drawing/2014/main" id="{63CF47F0-49BE-4B20-804A-E6376786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C5DBC5-F244-4EEF-B944-EC63B4618789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83122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148C-54C2-40EC-BAA3-FD71955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TurboFan</a:t>
            </a:r>
            <a:r>
              <a:rPr lang="en-US" dirty="0"/>
              <a:t>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/compiler</a:t>
            </a:r>
            <a:r>
              <a:rPr lang="en-US" dirty="0"/>
              <a:t>)</a:t>
            </a:r>
            <a:endParaRPr lang="en-AU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D9953-9E6F-47BB-8B29-207090FE8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a function is ran several times, it becomes </a:t>
            </a:r>
            <a:r>
              <a:rPr lang="en-US" i="1" dirty="0"/>
              <a:t>hot</a:t>
            </a:r>
            <a:r>
              <a:rPr lang="en-US" dirty="0"/>
              <a:t>.</a:t>
            </a:r>
          </a:p>
          <a:p>
            <a:r>
              <a:rPr lang="en-AU" dirty="0"/>
              <a:t>Using type feedback and profiling information collected by the interpreter, </a:t>
            </a:r>
            <a:r>
              <a:rPr lang="en-AU" b="1" dirty="0" err="1"/>
              <a:t>TurboFan</a:t>
            </a:r>
            <a:r>
              <a:rPr lang="en-AU" b="1" dirty="0"/>
              <a:t> </a:t>
            </a:r>
            <a:r>
              <a:rPr lang="en-AU" dirty="0"/>
              <a:t>speculates that the function only deals with a certain type of value.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E49F1-9F1A-41D1-98BD-DF4CCE61DF70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0AEA07-B66A-4415-9FE3-50E2AF1AC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7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148C-54C2-40EC-BAA3-FD71955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TurboFan</a:t>
            </a:r>
            <a:r>
              <a:rPr lang="en-US" dirty="0"/>
              <a:t>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/compiler</a:t>
            </a:r>
            <a:r>
              <a:rPr lang="en-US" dirty="0"/>
              <a:t>)</a:t>
            </a:r>
            <a:endParaRPr lang="en-AU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D9953-9E6F-47BB-8B29-207090FE8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a function is ran several times, it becomes </a:t>
            </a:r>
            <a:r>
              <a:rPr lang="en-US" i="1" dirty="0"/>
              <a:t>hot</a:t>
            </a:r>
            <a:r>
              <a:rPr lang="en-US" dirty="0"/>
              <a:t>.</a:t>
            </a:r>
          </a:p>
          <a:p>
            <a:r>
              <a:rPr lang="en-AU" dirty="0"/>
              <a:t>Using type feedback and profiling information collected by the interpreter, </a:t>
            </a:r>
            <a:r>
              <a:rPr lang="en-AU" b="1" dirty="0" err="1"/>
              <a:t>TurboFan</a:t>
            </a:r>
            <a:r>
              <a:rPr lang="en-AU" b="1" dirty="0"/>
              <a:t> </a:t>
            </a:r>
            <a:r>
              <a:rPr lang="en-AU" dirty="0"/>
              <a:t>speculates that the function only deals with a certain type of value.</a:t>
            </a:r>
          </a:p>
          <a:p>
            <a:r>
              <a:rPr lang="en-AU" dirty="0"/>
              <a:t>It uses these speculations as assumptions to produce highly optimized machine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E49F1-9F1A-41D1-98BD-DF4CCE61DF70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0AEA07-B66A-4415-9FE3-50E2AF1AC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58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148C-54C2-40EC-BAA3-FD71955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TurboFan</a:t>
            </a:r>
            <a:r>
              <a:rPr lang="en-US" dirty="0"/>
              <a:t>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v8/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/compiler</a:t>
            </a:r>
            <a:r>
              <a:rPr lang="en-US" dirty="0"/>
              <a:t>)</a:t>
            </a:r>
            <a:endParaRPr lang="en-AU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D9953-9E6F-47BB-8B29-207090FE8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a function is ran several times, it becomes </a:t>
            </a:r>
            <a:r>
              <a:rPr lang="en-US" i="1" dirty="0"/>
              <a:t>hot</a:t>
            </a:r>
            <a:r>
              <a:rPr lang="en-US" dirty="0"/>
              <a:t>.</a:t>
            </a:r>
          </a:p>
          <a:p>
            <a:r>
              <a:rPr lang="en-AU" dirty="0"/>
              <a:t>Using type feedback and profiling information collected by the interpreter, </a:t>
            </a:r>
            <a:r>
              <a:rPr lang="en-AU" b="1" dirty="0" err="1"/>
              <a:t>TurboFan</a:t>
            </a:r>
            <a:r>
              <a:rPr lang="en-AU" b="1" dirty="0"/>
              <a:t> </a:t>
            </a:r>
            <a:r>
              <a:rPr lang="en-AU" dirty="0"/>
              <a:t>speculates that the function only deals with a certain type of value.</a:t>
            </a:r>
          </a:p>
          <a:p>
            <a:r>
              <a:rPr lang="en-AU" dirty="0"/>
              <a:t>It uses these speculations as assumptions to produce highly optimized machine code.</a:t>
            </a:r>
          </a:p>
          <a:p>
            <a:r>
              <a:rPr lang="en-AU" dirty="0"/>
              <a:t>If at any point these assumptions fail to hold true, the code is deoptimized and execution goes back to </a:t>
            </a:r>
            <a:r>
              <a:rPr lang="en-AU" b="1" dirty="0"/>
              <a:t>Ignition</a:t>
            </a:r>
            <a:r>
              <a:rPr lang="en-AU" dirty="0"/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2E49F1-9F1A-41D1-98BD-DF4CCE61DF70}"/>
              </a:ext>
            </a:extLst>
          </p:cNvPr>
          <p:cNvSpPr/>
          <p:nvPr/>
        </p:nvSpPr>
        <p:spPr>
          <a:xfrm>
            <a:off x="7352505" y="4715851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endParaRPr lang="en-AU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0AEA07-B66A-4415-9FE3-50E2AF1AC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109" y="857250"/>
            <a:ext cx="677615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8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DBBBB8-C2CF-4073-9CF1-8DD75887C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804" y="1560059"/>
            <a:ext cx="6792687" cy="461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add(1,2);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BinaryOp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SignedSmall</a:t>
            </a:r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add(1,2);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Stored in Feedback Vector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add(1,2);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Optimized for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Smis</a:t>
            </a:r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add(1.1, 2.2);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Deoptimize to interpreter</a:t>
            </a:r>
            <a:endParaRPr lang="en-AU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Optimization</a:t>
            </a:r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546C1-C02F-4A72-8784-3E18898B832E}"/>
              </a:ext>
            </a:extLst>
          </p:cNvPr>
          <p:cNvSpPr/>
          <p:nvPr/>
        </p:nvSpPr>
        <p:spPr>
          <a:xfrm>
            <a:off x="900419" y="1560059"/>
            <a:ext cx="398197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function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add(x, y) {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AU" sz="14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x + y;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for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AU" sz="14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var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0;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&lt; 10000; </a:t>
            </a:r>
            <a:r>
              <a:rPr lang="en-AU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</a:t>
            </a:r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++) {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add(1, 2);</a:t>
            </a: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endParaRPr lang="en-AU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AU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add(1.1, 2.2);</a:t>
            </a:r>
          </a:p>
        </p:txBody>
      </p:sp>
    </p:spTree>
    <p:extLst>
      <p:ext uri="{BB962C8B-B14F-4D97-AF65-F5344CB8AC3E}">
        <p14:creationId xmlns:p14="http://schemas.microsoft.com/office/powerpoint/2010/main" val="2847890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Optimization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2118E1-33E2-49E0-9DF7-45789222C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174" y="1397785"/>
            <a:ext cx="7993651" cy="471376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9AC3CA-E965-45E3-A162-72E753C2EFEF}"/>
              </a:ext>
            </a:extLst>
          </p:cNvPr>
          <p:cNvSpPr/>
          <p:nvPr/>
        </p:nvSpPr>
        <p:spPr>
          <a:xfrm>
            <a:off x="3048000" y="63808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https://ponyfoo.com/articles/an-introduction-to-speculative-optimization-in-v8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653849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6AD1-2973-4744-A6C4-B220CF8B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Shapes</a:t>
            </a:r>
            <a:r>
              <a:rPr lang="en-US" dirty="0"/>
              <a:t> (</a:t>
            </a: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i="1" dirty="0" err="1"/>
              <a:t>HiddenClasses</a:t>
            </a:r>
            <a:r>
              <a:rPr lang="en-US" dirty="0"/>
              <a:t>) are used to store information about objects, specifically how their properties are to be accessed.</a:t>
            </a:r>
          </a:p>
        </p:txBody>
      </p:sp>
    </p:spTree>
    <p:extLst>
      <p:ext uri="{BB962C8B-B14F-4D97-AF65-F5344CB8AC3E}">
        <p14:creationId xmlns:p14="http://schemas.microsoft.com/office/powerpoint/2010/main" val="3320688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6AD1-2973-4744-A6C4-B220CF8B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Shapes</a:t>
            </a:r>
            <a:r>
              <a:rPr lang="en-US" dirty="0"/>
              <a:t> (</a:t>
            </a: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i="1" dirty="0" err="1"/>
              <a:t>HiddenClasses</a:t>
            </a:r>
            <a:r>
              <a:rPr lang="en-US" dirty="0"/>
              <a:t>) are used to store information about objects, specifically how their properties are to be accessed.</a:t>
            </a:r>
          </a:p>
          <a:p>
            <a:pPr marL="0" indent="0">
              <a:buNone/>
            </a:pPr>
            <a:r>
              <a:rPr lang="en-US" dirty="0"/>
              <a:t>They also track </a:t>
            </a:r>
            <a:r>
              <a:rPr lang="en-US" i="1" dirty="0" err="1"/>
              <a:t>ElementsKinds</a:t>
            </a:r>
            <a:r>
              <a:rPr lang="en-US" dirty="0"/>
              <a:t> for arrays.</a:t>
            </a:r>
          </a:p>
        </p:txBody>
      </p:sp>
    </p:spTree>
    <p:extLst>
      <p:ext uri="{BB962C8B-B14F-4D97-AF65-F5344CB8AC3E}">
        <p14:creationId xmlns:p14="http://schemas.microsoft.com/office/powerpoint/2010/main" val="1340410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6AD1-2973-4744-A6C4-B220CF8B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Shapes</a:t>
            </a:r>
            <a:r>
              <a:rPr lang="en-US" dirty="0"/>
              <a:t> (</a:t>
            </a: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i="1" dirty="0" err="1"/>
              <a:t>HiddenClasses</a:t>
            </a:r>
            <a:r>
              <a:rPr lang="en-US" dirty="0"/>
              <a:t>) are used to store information about objects, specifically how their properties are to be accessed.</a:t>
            </a:r>
          </a:p>
          <a:p>
            <a:pPr marL="0" indent="0">
              <a:buNone/>
            </a:pPr>
            <a:r>
              <a:rPr lang="en-US" dirty="0"/>
              <a:t>They also track </a:t>
            </a:r>
            <a:r>
              <a:rPr lang="en-US" i="1" dirty="0" err="1"/>
              <a:t>ElementsKinds</a:t>
            </a:r>
            <a:r>
              <a:rPr lang="en-US" dirty="0"/>
              <a:t> for arrays.</a:t>
            </a:r>
          </a:p>
          <a:p>
            <a:pPr marL="0" indent="0">
              <a:buNone/>
            </a:pPr>
            <a:r>
              <a:rPr lang="en-US" dirty="0"/>
              <a:t>Shapes are created on-demand as needed, and shared between objects as much as possible.</a:t>
            </a:r>
          </a:p>
        </p:txBody>
      </p:sp>
    </p:spTree>
    <p:extLst>
      <p:ext uri="{BB962C8B-B14F-4D97-AF65-F5344CB8AC3E}">
        <p14:creationId xmlns:p14="http://schemas.microsoft.com/office/powerpoint/2010/main" val="3466094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0AF10F0-C4ED-4EE0-9EDC-75B92796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191" y="1528369"/>
            <a:ext cx="8215618" cy="46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5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9E092D-39A2-4CB1-B9B8-AFCCDECE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0499" y="1690688"/>
            <a:ext cx="7771002" cy="4371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4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99716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Modern browsers are composed of several processes.</a:t>
            </a:r>
          </a:p>
          <a:p>
            <a:r>
              <a:rPr lang="en-US" dirty="0"/>
              <a:t>The main </a:t>
            </a:r>
            <a:r>
              <a:rPr lang="en-US" i="1" dirty="0"/>
              <a:t>Broker </a:t>
            </a:r>
            <a:r>
              <a:rPr lang="en-US" dirty="0"/>
              <a:t>process has the most privileges, and handles creating all other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These </a:t>
            </a:r>
            <a:r>
              <a:rPr lang="en-US" i="1" dirty="0"/>
              <a:t>Target</a:t>
            </a:r>
            <a:r>
              <a:rPr lang="en-US" dirty="0"/>
              <a:t> processes are considered untrusted by default.</a:t>
            </a:r>
          </a:p>
        </p:txBody>
      </p:sp>
      <p:pic>
        <p:nvPicPr>
          <p:cNvPr id="6" name="Picture 2" descr="Sandbox Top Level Box Diagram">
            <a:extLst>
              <a:ext uri="{FF2B5EF4-FFF2-40B4-BE49-F238E27FC236}">
                <a16:creationId xmlns:a16="http://schemas.microsoft.com/office/drawing/2014/main" id="{A2D65042-9A7B-43EE-957C-D475F5BC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01CD31-415B-474F-9C6D-FF02D84887F7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061322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3DD799-2923-41D4-9F44-D26B0F09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5251" y="1478035"/>
            <a:ext cx="7901497" cy="44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28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1884DF-B9DA-43E3-BEBF-758164498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385" y="1595481"/>
            <a:ext cx="8207229" cy="461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10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AA0D1B-EC0F-44D3-A38E-5428D10F7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6914" y="1494813"/>
            <a:ext cx="8098172" cy="45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7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ElementsKind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E6CCD-83A3-4873-9517-3462A442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1EDFD-2F65-4AF8-A164-71B8B61EF60D}"/>
              </a:ext>
            </a:extLst>
          </p:cNvPr>
          <p:cNvSpPr txBox="1"/>
          <p:nvPr/>
        </p:nvSpPr>
        <p:spPr>
          <a:xfrm>
            <a:off x="2457974" y="4247197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{1,,,4}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9288-9509-4115-87D9-AC4813D09129}"/>
              </a:ext>
            </a:extLst>
          </p:cNvPr>
          <p:cNvSpPr txBox="1"/>
          <p:nvPr/>
        </p:nvSpPr>
        <p:spPr>
          <a:xfrm>
            <a:off x="2457974" y="2146182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 2, 3, 4}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36106-02D3-4D40-8449-C3FA97B71E59}"/>
              </a:ext>
            </a:extLst>
          </p:cNvPr>
          <p:cNvSpPr txBox="1"/>
          <p:nvPr/>
        </p:nvSpPr>
        <p:spPr>
          <a:xfrm>
            <a:off x="5085126" y="274319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2.2, 3.3}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FF65E-4687-4D6C-A7F9-376566227A74}"/>
              </a:ext>
            </a:extLst>
          </p:cNvPr>
          <p:cNvSpPr txBox="1"/>
          <p:nvPr/>
        </p:nvSpPr>
        <p:spPr>
          <a:xfrm>
            <a:off x="5085126" y="490056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{1.1,,,3.3}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E2605-3461-4F43-82D3-C5B3262F05D3}"/>
              </a:ext>
            </a:extLst>
          </p:cNvPr>
          <p:cNvSpPr txBox="1"/>
          <p:nvPr/>
        </p:nvSpPr>
        <p:spPr>
          <a:xfrm>
            <a:off x="7709483" y="3244334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{}}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C2FB9-93FF-4427-B060-BBEAC5DC39BB}"/>
              </a:ext>
            </a:extLst>
          </p:cNvPr>
          <p:cNvSpPr txBox="1"/>
          <p:nvPr/>
        </p:nvSpPr>
        <p:spPr>
          <a:xfrm>
            <a:off x="7709483" y="5516727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{1.1,,,{}}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6603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ElementsKind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E6CCD-83A3-4873-9517-3462A442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1EDFD-2F65-4AF8-A164-71B8B61EF60D}"/>
              </a:ext>
            </a:extLst>
          </p:cNvPr>
          <p:cNvSpPr txBox="1"/>
          <p:nvPr/>
        </p:nvSpPr>
        <p:spPr>
          <a:xfrm>
            <a:off x="2457974" y="4247197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{1,,,4}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9288-9509-4115-87D9-AC4813D09129}"/>
              </a:ext>
            </a:extLst>
          </p:cNvPr>
          <p:cNvSpPr txBox="1"/>
          <p:nvPr/>
        </p:nvSpPr>
        <p:spPr>
          <a:xfrm>
            <a:off x="2457974" y="2146182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 2, 3, 4}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36106-02D3-4D40-8449-C3FA97B71E59}"/>
              </a:ext>
            </a:extLst>
          </p:cNvPr>
          <p:cNvSpPr txBox="1"/>
          <p:nvPr/>
        </p:nvSpPr>
        <p:spPr>
          <a:xfrm>
            <a:off x="5085126" y="274319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2.2, 3.3}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FF65E-4687-4D6C-A7F9-376566227A74}"/>
              </a:ext>
            </a:extLst>
          </p:cNvPr>
          <p:cNvSpPr txBox="1"/>
          <p:nvPr/>
        </p:nvSpPr>
        <p:spPr>
          <a:xfrm>
            <a:off x="5085126" y="490056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{1.1,,,3.3}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E2605-3461-4F43-82D3-C5B3262F05D3}"/>
              </a:ext>
            </a:extLst>
          </p:cNvPr>
          <p:cNvSpPr txBox="1"/>
          <p:nvPr/>
        </p:nvSpPr>
        <p:spPr>
          <a:xfrm>
            <a:off x="7709483" y="3244334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{}}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C2FB9-93FF-4427-B060-BBEAC5DC39BB}"/>
              </a:ext>
            </a:extLst>
          </p:cNvPr>
          <p:cNvSpPr txBox="1"/>
          <p:nvPr/>
        </p:nvSpPr>
        <p:spPr>
          <a:xfrm>
            <a:off x="7709483" y="5516727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{1.1,,,{}}</a:t>
            </a:r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5898B-CB28-40AE-9175-911D5EFE2973}"/>
              </a:ext>
            </a:extLst>
          </p:cNvPr>
          <p:cNvSpPr/>
          <p:nvPr/>
        </p:nvSpPr>
        <p:spPr>
          <a:xfrm>
            <a:off x="1954635" y="1825625"/>
            <a:ext cx="2906253" cy="32664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338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ElementsKind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E6CCD-83A3-4873-9517-3462A442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1EDFD-2F65-4AF8-A164-71B8B61EF60D}"/>
              </a:ext>
            </a:extLst>
          </p:cNvPr>
          <p:cNvSpPr txBox="1"/>
          <p:nvPr/>
        </p:nvSpPr>
        <p:spPr>
          <a:xfrm>
            <a:off x="2457974" y="4247197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{1,,,4}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39288-9509-4115-87D9-AC4813D09129}"/>
              </a:ext>
            </a:extLst>
          </p:cNvPr>
          <p:cNvSpPr txBox="1"/>
          <p:nvPr/>
        </p:nvSpPr>
        <p:spPr>
          <a:xfrm>
            <a:off x="2457974" y="2146182"/>
            <a:ext cx="202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{1, 2, 3, 4}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36106-02D3-4D40-8449-C3FA97B71E59}"/>
              </a:ext>
            </a:extLst>
          </p:cNvPr>
          <p:cNvSpPr txBox="1"/>
          <p:nvPr/>
        </p:nvSpPr>
        <p:spPr>
          <a:xfrm>
            <a:off x="5085126" y="274319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2.2, 3.3}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FF65E-4687-4D6C-A7F9-376566227A74}"/>
              </a:ext>
            </a:extLst>
          </p:cNvPr>
          <p:cNvSpPr txBox="1"/>
          <p:nvPr/>
        </p:nvSpPr>
        <p:spPr>
          <a:xfrm>
            <a:off x="5085126" y="4900569"/>
            <a:ext cx="20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{1.1,,,3.3}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E2605-3461-4F43-82D3-C5B3262F05D3}"/>
              </a:ext>
            </a:extLst>
          </p:cNvPr>
          <p:cNvSpPr txBox="1"/>
          <p:nvPr/>
        </p:nvSpPr>
        <p:spPr>
          <a:xfrm>
            <a:off x="7709483" y="3244334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 {}}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C2FB9-93FF-4427-B060-BBEAC5DC39BB}"/>
              </a:ext>
            </a:extLst>
          </p:cNvPr>
          <p:cNvSpPr txBox="1"/>
          <p:nvPr/>
        </p:nvSpPr>
        <p:spPr>
          <a:xfrm>
            <a:off x="7709483" y="5516727"/>
            <a:ext cx="20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{1.1,,,{}}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68B20-C517-44A1-BAC5-4C006B19E09A}"/>
              </a:ext>
            </a:extLst>
          </p:cNvPr>
          <p:cNvSpPr/>
          <p:nvPr/>
        </p:nvSpPr>
        <p:spPr>
          <a:xfrm>
            <a:off x="4642873" y="2473568"/>
            <a:ext cx="2906253" cy="32664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616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258-F0C8-41BE-91AE-297CB1DC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Caches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645B9-9AC4-4C79-AB1F-7567C52A5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Inline Caches</a:t>
            </a:r>
            <a:r>
              <a:rPr lang="en-US" dirty="0"/>
              <a:t> store information regarding property loads and stores.</a:t>
            </a:r>
          </a:p>
          <a:p>
            <a:r>
              <a:rPr lang="en-US" dirty="0"/>
              <a:t>Any time an object’s property is accessed within a function, the information regarding this access is stored in the function’s </a:t>
            </a:r>
            <a:r>
              <a:rPr lang="en-US" b="1" dirty="0"/>
              <a:t>Inline Cache</a:t>
            </a:r>
            <a:r>
              <a:rPr lang="en-US" dirty="0"/>
              <a:t>.</a:t>
            </a:r>
          </a:p>
          <a:p>
            <a:r>
              <a:rPr lang="en-US" dirty="0"/>
              <a:t>When optimized machine code is generated, the code speculates that the same object’s property is accessed, and uses the information stored in the </a:t>
            </a:r>
            <a:r>
              <a:rPr lang="en-US" b="1" dirty="0"/>
              <a:t>Inline Cache </a:t>
            </a:r>
            <a:r>
              <a:rPr lang="en-US" dirty="0"/>
              <a:t>to access the property.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7236D-9F45-4914-A18C-00C5F1D2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780" y="876300"/>
            <a:ext cx="2800350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D070C-0743-4378-974F-827B4A8E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060" y="876300"/>
            <a:ext cx="27241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2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Caches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294DD1-526A-45BE-8242-038205561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0440" y="1528370"/>
            <a:ext cx="8291119" cy="46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6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E95D-F005-4B13-9312-CBF0280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Caches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0A3AB-FF64-4FDD-9374-F9719970C38D}"/>
              </a:ext>
            </a:extLst>
          </p:cNvPr>
          <p:cNvSpPr/>
          <p:nvPr/>
        </p:nvSpPr>
        <p:spPr>
          <a:xfrm>
            <a:off x="4865535" y="629282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000" dirty="0">
                <a:hlinkClick r:id="rId2"/>
              </a:rPr>
              <a:t>https://mathiasbynens.be/notes/shapes-ics</a:t>
            </a:r>
            <a:endParaRPr lang="en-AU" sz="1000" dirty="0"/>
          </a:p>
          <a:p>
            <a:pPr algn="ctr"/>
            <a:endParaRPr lang="en-AU" sz="1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245A1-27D5-49AA-8647-BE7402247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2598" y="1546764"/>
            <a:ext cx="8226804" cy="46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287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Found by Stephen </a:t>
            </a:r>
            <a:r>
              <a:rPr lang="en-AU" dirty="0" err="1"/>
              <a:t>Röttger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@_tsuro</a:t>
            </a:r>
            <a:r>
              <a:rPr lang="en-US" dirty="0"/>
              <a:t>) through manual code review, and by </a:t>
            </a:r>
            <a:r>
              <a:rPr lang="en-AU" dirty="0"/>
              <a:t>Samuel </a:t>
            </a:r>
            <a:r>
              <a:rPr lang="en-AU" dirty="0" err="1"/>
              <a:t>Groß</a:t>
            </a:r>
            <a:r>
              <a:rPr lang="en-AU" dirty="0"/>
              <a:t> (</a:t>
            </a:r>
            <a:r>
              <a:rPr lang="en-AU" dirty="0">
                <a:hlinkClick r:id="rId3"/>
              </a:rPr>
              <a:t>@5aelo</a:t>
            </a:r>
            <a:r>
              <a:rPr lang="en-AU" dirty="0"/>
              <a:t>) through fuzzing.</a:t>
            </a:r>
          </a:p>
        </p:txBody>
      </p:sp>
    </p:spTree>
    <p:extLst>
      <p:ext uri="{BB962C8B-B14F-4D97-AF65-F5344CB8AC3E}">
        <p14:creationId xmlns:p14="http://schemas.microsoft.com/office/powerpoint/2010/main" val="172239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Modern browsers are composed of several processes.</a:t>
            </a:r>
          </a:p>
          <a:p>
            <a:r>
              <a:rPr lang="en-US" dirty="0"/>
              <a:t>The main </a:t>
            </a:r>
            <a:r>
              <a:rPr lang="en-US" i="1" dirty="0"/>
              <a:t>Broker </a:t>
            </a:r>
            <a:r>
              <a:rPr lang="en-US" dirty="0"/>
              <a:t>process has the most privileges, and handles creating all other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These </a:t>
            </a:r>
            <a:r>
              <a:rPr lang="en-US" i="1" dirty="0"/>
              <a:t>Target</a:t>
            </a:r>
            <a:r>
              <a:rPr lang="en-US" dirty="0"/>
              <a:t> processes are considered untrusted by default.</a:t>
            </a:r>
          </a:p>
          <a:p>
            <a:r>
              <a:rPr lang="en-US" b="1" dirty="0"/>
              <a:t>Renderer</a:t>
            </a:r>
            <a:r>
              <a:rPr lang="en-US" dirty="0"/>
              <a:t> processes, </a:t>
            </a:r>
            <a:r>
              <a:rPr lang="en-US" b="1" dirty="0"/>
              <a:t>GPU</a:t>
            </a:r>
            <a:r>
              <a:rPr lang="en-US" dirty="0"/>
              <a:t> processes, </a:t>
            </a:r>
            <a:r>
              <a:rPr lang="en-US" b="1" dirty="0"/>
              <a:t>DRM</a:t>
            </a:r>
            <a:r>
              <a:rPr lang="en-US" dirty="0"/>
              <a:t> processes, </a:t>
            </a:r>
            <a:r>
              <a:rPr lang="en-US" dirty="0" err="1"/>
              <a:t>etc</a:t>
            </a:r>
            <a:r>
              <a:rPr lang="en-US" dirty="0"/>
              <a:t>, are all examples of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</p:txBody>
      </p:sp>
      <p:pic>
        <p:nvPicPr>
          <p:cNvPr id="6" name="Picture 2" descr="Sandbox Top Level Box Diagram">
            <a:extLst>
              <a:ext uri="{FF2B5EF4-FFF2-40B4-BE49-F238E27FC236}">
                <a16:creationId xmlns:a16="http://schemas.microsoft.com/office/drawing/2014/main" id="{0181D3FC-25C3-4B69-A69B-EC7B970E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4DDFF5-39BC-414B-B25E-FFDF34719076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664681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Found by Stephen </a:t>
            </a:r>
            <a:r>
              <a:rPr lang="en-AU" dirty="0" err="1"/>
              <a:t>Röttger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@_tsuro</a:t>
            </a:r>
            <a:r>
              <a:rPr lang="en-US" dirty="0"/>
              <a:t>) through manual code review, and by </a:t>
            </a:r>
            <a:r>
              <a:rPr lang="en-AU" dirty="0"/>
              <a:t>Samuel </a:t>
            </a:r>
            <a:r>
              <a:rPr lang="en-AU" dirty="0" err="1"/>
              <a:t>Groß</a:t>
            </a:r>
            <a:r>
              <a:rPr lang="en-AU" dirty="0"/>
              <a:t> (</a:t>
            </a:r>
            <a:r>
              <a:rPr lang="en-AU" dirty="0">
                <a:hlinkClick r:id="rId3"/>
              </a:rPr>
              <a:t>@5aelo</a:t>
            </a:r>
            <a:r>
              <a:rPr lang="en-AU" dirty="0"/>
              <a:t>) through fuzzing.</a:t>
            </a:r>
          </a:p>
          <a:p>
            <a:pPr marL="0" indent="0">
              <a:buNone/>
            </a:pPr>
            <a:r>
              <a:rPr lang="en-AU" dirty="0"/>
              <a:t>Great writeup by Stephen – </a:t>
            </a:r>
            <a:r>
              <a:rPr lang="en-AU" dirty="0">
                <a:hlinkClick r:id="rId4"/>
              </a:rPr>
              <a:t>Trashing The Flow of Data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5128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Found by Stephen </a:t>
            </a:r>
            <a:r>
              <a:rPr lang="en-AU" dirty="0" err="1"/>
              <a:t>Röttger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@_tsuro</a:t>
            </a:r>
            <a:r>
              <a:rPr lang="en-US" dirty="0"/>
              <a:t>) through manual code review, and by </a:t>
            </a:r>
            <a:r>
              <a:rPr lang="en-AU" dirty="0"/>
              <a:t>Samuel </a:t>
            </a:r>
            <a:r>
              <a:rPr lang="en-AU" dirty="0" err="1"/>
              <a:t>Groß</a:t>
            </a:r>
            <a:r>
              <a:rPr lang="en-AU" dirty="0"/>
              <a:t> (</a:t>
            </a:r>
            <a:r>
              <a:rPr lang="en-AU" dirty="0">
                <a:hlinkClick r:id="rId3"/>
              </a:rPr>
              <a:t>@5aelo</a:t>
            </a:r>
            <a:r>
              <a:rPr lang="en-AU" dirty="0"/>
              <a:t>) through fuzzing.</a:t>
            </a:r>
          </a:p>
          <a:p>
            <a:pPr marL="0" indent="0">
              <a:buNone/>
            </a:pPr>
            <a:r>
              <a:rPr lang="en-AU" dirty="0"/>
              <a:t>Great writeup by Stephen – </a:t>
            </a:r>
            <a:r>
              <a:rPr lang="en-AU" dirty="0">
                <a:hlinkClick r:id="rId4"/>
              </a:rPr>
              <a:t>Trashing The Flow of Data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Some more background information regarding </a:t>
            </a:r>
            <a:r>
              <a:rPr lang="en-AU" b="1" dirty="0" err="1"/>
              <a:t>TurboFan</a:t>
            </a:r>
            <a:r>
              <a:rPr lang="en-AU" dirty="0"/>
              <a:t> required.</a:t>
            </a:r>
          </a:p>
        </p:txBody>
      </p:sp>
    </p:spTree>
    <p:extLst>
      <p:ext uri="{BB962C8B-B14F-4D97-AF65-F5344CB8AC3E}">
        <p14:creationId xmlns:p14="http://schemas.microsoft.com/office/powerpoint/2010/main" val="1374516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TurboFan</a:t>
            </a:r>
            <a:r>
              <a:rPr lang="en-US" dirty="0"/>
              <a:t> will take the bytecode generated by </a:t>
            </a:r>
            <a:r>
              <a:rPr lang="en-US" b="1" dirty="0"/>
              <a:t>Ignition</a:t>
            </a:r>
            <a:r>
              <a:rPr lang="en-US" dirty="0"/>
              <a:t> and transform it into a “sea of nodes” graph.</a:t>
            </a:r>
          </a:p>
        </p:txBody>
      </p:sp>
    </p:spTree>
    <p:extLst>
      <p:ext uri="{BB962C8B-B14F-4D97-AF65-F5344CB8AC3E}">
        <p14:creationId xmlns:p14="http://schemas.microsoft.com/office/powerpoint/2010/main" val="1743443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TurboFan</a:t>
            </a:r>
            <a:r>
              <a:rPr lang="en-US" dirty="0"/>
              <a:t> will take the bytecode generated by </a:t>
            </a:r>
            <a:r>
              <a:rPr lang="en-US" b="1" dirty="0"/>
              <a:t>Ignition</a:t>
            </a:r>
            <a:r>
              <a:rPr lang="en-US" dirty="0"/>
              <a:t> and transform it into a “sea of nodes” graph.</a:t>
            </a:r>
          </a:p>
          <a:p>
            <a:pPr marL="0" indent="0">
              <a:buNone/>
            </a:pPr>
            <a:r>
              <a:rPr lang="en-US" dirty="0"/>
              <a:t>The optimizations </a:t>
            </a:r>
            <a:r>
              <a:rPr lang="en-US" b="1" dirty="0" err="1"/>
              <a:t>TurboFan</a:t>
            </a:r>
            <a:r>
              <a:rPr lang="en-US" dirty="0"/>
              <a:t> performs are more easily done on the “sea of nodes” graph than on the AST.</a:t>
            </a:r>
          </a:p>
        </p:txBody>
      </p:sp>
    </p:spTree>
    <p:extLst>
      <p:ext uri="{BB962C8B-B14F-4D97-AF65-F5344CB8AC3E}">
        <p14:creationId xmlns:p14="http://schemas.microsoft.com/office/powerpoint/2010/main" val="938132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TurboFan</a:t>
            </a:r>
            <a:r>
              <a:rPr lang="en-US" dirty="0"/>
              <a:t> will take the bytecode generated by </a:t>
            </a:r>
            <a:r>
              <a:rPr lang="en-US" b="1" dirty="0"/>
              <a:t>Ignition</a:t>
            </a:r>
            <a:r>
              <a:rPr lang="en-US" dirty="0"/>
              <a:t> and transform it into a “sea of nodes” graph.</a:t>
            </a:r>
          </a:p>
          <a:p>
            <a:pPr marL="0" indent="0">
              <a:buNone/>
            </a:pPr>
            <a:r>
              <a:rPr lang="en-US" dirty="0"/>
              <a:t>The optimizations </a:t>
            </a:r>
            <a:r>
              <a:rPr lang="en-US" b="1" dirty="0" err="1"/>
              <a:t>TurboFan</a:t>
            </a:r>
            <a:r>
              <a:rPr lang="en-US" dirty="0"/>
              <a:t> performs are more easily done on the “sea of nodes” graph than on the AST.</a:t>
            </a:r>
          </a:p>
          <a:p>
            <a:pPr marL="0" indent="0">
              <a:buNone/>
            </a:pPr>
            <a:r>
              <a:rPr lang="en-US" dirty="0"/>
              <a:t>At the end, this “sea of nodes” graph is </a:t>
            </a:r>
            <a:r>
              <a:rPr lang="en-US" i="1" dirty="0"/>
              <a:t>lowered</a:t>
            </a:r>
            <a:r>
              <a:rPr lang="en-US" dirty="0"/>
              <a:t> down to machine code for a specific architecture.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9930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FDCA24-0145-41CF-8552-6DFC68B2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94" y="1829700"/>
            <a:ext cx="9183211" cy="4123231"/>
          </a:xfrm>
        </p:spPr>
      </p:pic>
    </p:spTree>
    <p:extLst>
      <p:ext uri="{BB962C8B-B14F-4D97-AF65-F5344CB8AC3E}">
        <p14:creationId xmlns:p14="http://schemas.microsoft.com/office/powerpoint/2010/main" val="1894694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node called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 can exist on this graph.</a:t>
            </a:r>
          </a:p>
        </p:txBody>
      </p:sp>
    </p:spTree>
    <p:extLst>
      <p:ext uri="{BB962C8B-B14F-4D97-AF65-F5344CB8AC3E}">
        <p14:creationId xmlns:p14="http://schemas.microsoft.com/office/powerpoint/2010/main" val="1593395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node called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 can exist on this graph.</a:t>
            </a:r>
          </a:p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 err="1"/>
              <a:t>TurboFan</a:t>
            </a:r>
            <a:r>
              <a:rPr lang="en-US" dirty="0"/>
              <a:t> generates optimized machine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 are used to verify object maps before property accesses.</a:t>
            </a:r>
          </a:p>
        </p:txBody>
      </p:sp>
    </p:spTree>
    <p:extLst>
      <p:ext uri="{BB962C8B-B14F-4D97-AF65-F5344CB8AC3E}">
        <p14:creationId xmlns:p14="http://schemas.microsoft.com/office/powerpoint/2010/main" val="1790942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node called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 can exist on this graph.</a:t>
            </a:r>
          </a:p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 err="1"/>
              <a:t>TurboFan</a:t>
            </a:r>
            <a:r>
              <a:rPr lang="en-US" dirty="0"/>
              <a:t> generates optimized machine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 are used to verify object maps before property accesses.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AU" dirty="0"/>
              <a:t> node will cause the code to bail out to the interpreter if the map is not the one expected by </a:t>
            </a:r>
            <a:r>
              <a:rPr lang="en-AU" dirty="0" err="1"/>
              <a:t>TurboFan</a:t>
            </a:r>
            <a:r>
              <a:rPr lang="en-A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69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node called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 can exist on this graph.</a:t>
            </a:r>
          </a:p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 err="1"/>
              <a:t>TurboFan</a:t>
            </a:r>
            <a:r>
              <a:rPr lang="en-US" dirty="0"/>
              <a:t> generates optimized machine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 are used to verify object maps before property accesses.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AU" dirty="0"/>
              <a:t> node will cause the code to bail out to the interpreter if the map is not the one expected by </a:t>
            </a:r>
            <a:r>
              <a:rPr lang="en-AU" dirty="0" err="1"/>
              <a:t>TurboFan</a:t>
            </a:r>
            <a:r>
              <a:rPr lang="en-AU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 a lot of cases, speculations made by </a:t>
            </a:r>
            <a:r>
              <a:rPr lang="en-US" dirty="0" err="1"/>
              <a:t>TurboFan</a:t>
            </a:r>
            <a:r>
              <a:rPr lang="en-US" dirty="0"/>
              <a:t> might cause it to eliminate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nodes.</a:t>
            </a:r>
          </a:p>
        </p:txBody>
      </p:sp>
    </p:spTree>
    <p:extLst>
      <p:ext uri="{BB962C8B-B14F-4D97-AF65-F5344CB8AC3E}">
        <p14:creationId xmlns:p14="http://schemas.microsoft.com/office/powerpoint/2010/main" val="205307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Modern browsers are composed of several processes.</a:t>
            </a:r>
          </a:p>
          <a:p>
            <a:r>
              <a:rPr lang="en-US" dirty="0"/>
              <a:t>The main </a:t>
            </a:r>
            <a:r>
              <a:rPr lang="en-US" i="1" dirty="0"/>
              <a:t>Broker </a:t>
            </a:r>
            <a:r>
              <a:rPr lang="en-US" dirty="0"/>
              <a:t>process has the most privileges, and handles creating all other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These </a:t>
            </a:r>
            <a:r>
              <a:rPr lang="en-US" i="1" dirty="0"/>
              <a:t>Target</a:t>
            </a:r>
            <a:r>
              <a:rPr lang="en-US" dirty="0"/>
              <a:t> processes are considered untrusted by default.</a:t>
            </a:r>
          </a:p>
          <a:p>
            <a:r>
              <a:rPr lang="en-US" b="1" dirty="0"/>
              <a:t>Renderer</a:t>
            </a:r>
            <a:r>
              <a:rPr lang="en-US" dirty="0"/>
              <a:t> processes, </a:t>
            </a:r>
            <a:r>
              <a:rPr lang="en-US" b="1" dirty="0"/>
              <a:t>GPU</a:t>
            </a:r>
            <a:r>
              <a:rPr lang="en-US" dirty="0"/>
              <a:t> processes, </a:t>
            </a:r>
            <a:r>
              <a:rPr lang="en-US" b="1" dirty="0"/>
              <a:t>DRM</a:t>
            </a:r>
            <a:r>
              <a:rPr lang="en-US" dirty="0"/>
              <a:t> processes, </a:t>
            </a:r>
            <a:r>
              <a:rPr lang="en-US" dirty="0" err="1"/>
              <a:t>etc</a:t>
            </a:r>
            <a:r>
              <a:rPr lang="en-US" dirty="0"/>
              <a:t>, are all examples of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All communication is done through IPC.</a:t>
            </a:r>
          </a:p>
        </p:txBody>
      </p:sp>
      <p:pic>
        <p:nvPicPr>
          <p:cNvPr id="6" name="Picture 2" descr="Sandbox Top Level Box Diagram">
            <a:extLst>
              <a:ext uri="{FF2B5EF4-FFF2-40B4-BE49-F238E27FC236}">
                <a16:creationId xmlns:a16="http://schemas.microsoft.com/office/drawing/2014/main" id="{F530220F-324C-4BD4-9087-A80EB929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0D4997-35DE-4AA9-929C-2F342280E69A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923816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node called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 can exist on this graph.</a:t>
            </a:r>
          </a:p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 err="1"/>
              <a:t>TurboFan</a:t>
            </a:r>
            <a:r>
              <a:rPr lang="en-US" dirty="0"/>
              <a:t> generates optimized machine code,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 are used to verify object maps before property accesses.</a:t>
            </a:r>
          </a:p>
          <a:p>
            <a:pPr marL="0" indent="0">
              <a:buNone/>
            </a:pPr>
            <a:r>
              <a:rPr lang="en-AU" dirty="0"/>
              <a:t>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AU" dirty="0"/>
              <a:t> node will cause the code to bail out to the interpreter if the map is not the one expected by </a:t>
            </a:r>
            <a:r>
              <a:rPr lang="en-AU" dirty="0" err="1"/>
              <a:t>TurboFan</a:t>
            </a:r>
            <a:r>
              <a:rPr lang="en-AU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 a lot of cases, speculations made by </a:t>
            </a:r>
            <a:r>
              <a:rPr lang="en-US" dirty="0" err="1"/>
              <a:t>TurboFan</a:t>
            </a:r>
            <a:r>
              <a:rPr lang="en-US" dirty="0"/>
              <a:t> might cause it to eliminate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US" dirty="0"/>
              <a:t> nodes.</a:t>
            </a:r>
          </a:p>
          <a:p>
            <a:pPr marL="0" indent="0">
              <a:buNone/>
            </a:pPr>
            <a:r>
              <a:rPr lang="en-US" dirty="0"/>
              <a:t>If this is done incorrectly, </a:t>
            </a:r>
            <a:r>
              <a:rPr lang="en-US" i="1" dirty="0"/>
              <a:t>type confusions</a:t>
            </a:r>
            <a:r>
              <a:rPr lang="en-US" dirty="0"/>
              <a:t> might ensue between two objects that have different </a:t>
            </a:r>
            <a:r>
              <a:rPr lang="en-US" i="1" dirty="0"/>
              <a:t>Maps</a:t>
            </a:r>
            <a:r>
              <a:rPr lang="en-US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3940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vulnerable code was in </a:t>
            </a:r>
            <a:br>
              <a:rPr lang="en-AU" sz="1400" dirty="0"/>
            </a:b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JSCallReducer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ReduceArrayIndexOfIncludes</a:t>
            </a:r>
            <a:r>
              <a:rPr lang="en-AU" sz="1400" dirty="0"/>
              <a:t>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8F24FD2-B198-4B3F-8D18-E0965351B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3336407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5625EF3-B914-4486-A78E-EA522B76F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vulnerable code was in </a:t>
            </a:r>
            <a:br>
              <a:rPr lang="en-AU" sz="1400" dirty="0"/>
            </a:b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JSCallReducer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ReduceArrayIndexOfIncludes</a:t>
            </a:r>
            <a:r>
              <a:rPr lang="en-AU" sz="1400" dirty="0"/>
              <a:t>.</a:t>
            </a:r>
          </a:p>
          <a:p>
            <a:r>
              <a:rPr lang="en-AU" sz="1400" dirty="0"/>
              <a:t>This function replaces the normal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Array.prototype.indexOf</a:t>
            </a:r>
            <a:r>
              <a:rPr lang="en-AU" sz="1400" dirty="0"/>
              <a:t> and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Array.prototype.includes</a:t>
            </a:r>
            <a:r>
              <a:rPr lang="en-AU" sz="1400" dirty="0"/>
              <a:t> with optimized machine code when it knows the </a:t>
            </a:r>
            <a:r>
              <a:rPr lang="en-AU" sz="1400" i="1" dirty="0" err="1"/>
              <a:t>ElementsKind</a:t>
            </a:r>
            <a:r>
              <a:rPr lang="en-AU" sz="1400" dirty="0"/>
              <a:t> of the array that the function is being called on.</a:t>
            </a:r>
          </a:p>
          <a:p>
            <a:pPr marL="0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58814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44C3749-981C-4B64-928E-DB60191F0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vulnerable code was in </a:t>
            </a:r>
            <a:br>
              <a:rPr lang="en-AU" sz="1400" dirty="0"/>
            </a:b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JSCallReducer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ReduceArrayIndexOfIncludes</a:t>
            </a:r>
            <a:r>
              <a:rPr lang="en-AU" sz="1400" dirty="0"/>
              <a:t>.</a:t>
            </a:r>
          </a:p>
          <a:p>
            <a:r>
              <a:rPr lang="en-AU" sz="1400" dirty="0"/>
              <a:t>This function replaces the normal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Array.prototype.indexOf</a:t>
            </a:r>
            <a:r>
              <a:rPr lang="en-AU" sz="1400" dirty="0"/>
              <a:t> and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Array.prototype.includes</a:t>
            </a:r>
            <a:r>
              <a:rPr lang="en-AU" sz="1400" dirty="0"/>
              <a:t> with optimized machine code when it knows the </a:t>
            </a:r>
            <a:r>
              <a:rPr lang="en-AU" sz="1400" i="1" dirty="0" err="1"/>
              <a:t>ElementsKind</a:t>
            </a:r>
            <a:r>
              <a:rPr lang="en-AU" sz="1400" dirty="0"/>
              <a:t> of the array that the function is being called on.</a:t>
            </a:r>
          </a:p>
          <a:p>
            <a:r>
              <a:rPr lang="en-AU" sz="1400" dirty="0"/>
              <a:t>The function first uses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to infer the map for the array.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634B62-58EC-47CF-BCD5-EF7721E2867A}"/>
              </a:ext>
            </a:extLst>
          </p:cNvPr>
          <p:cNvCxnSpPr>
            <a:cxnSpLocks/>
          </p:cNvCxnSpPr>
          <p:nvPr/>
        </p:nvCxnSpPr>
        <p:spPr>
          <a:xfrm>
            <a:off x="5981350" y="2978092"/>
            <a:ext cx="31458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614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DEE6AA-D358-4B2C-BB86-ED1E42061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vulnerable code was in </a:t>
            </a:r>
            <a:br>
              <a:rPr lang="en-AU" sz="1400" dirty="0"/>
            </a:b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JSCallReducer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ReduceArrayIndexOfIncludes</a:t>
            </a:r>
            <a:r>
              <a:rPr lang="en-AU" sz="1400" dirty="0"/>
              <a:t>.</a:t>
            </a:r>
          </a:p>
          <a:p>
            <a:r>
              <a:rPr lang="en-AU" sz="1400" dirty="0"/>
              <a:t>This function replaces the normal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Array.prototype.indexOf</a:t>
            </a:r>
            <a:r>
              <a:rPr lang="en-AU" sz="1400" dirty="0"/>
              <a:t> and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Array.prototype.includes</a:t>
            </a:r>
            <a:r>
              <a:rPr lang="en-AU" sz="1400" dirty="0"/>
              <a:t> with optimized machine code when it knows the </a:t>
            </a:r>
            <a:r>
              <a:rPr lang="en-AU" sz="1400" i="1" dirty="0" err="1"/>
              <a:t>ElementsKind</a:t>
            </a:r>
            <a:r>
              <a:rPr lang="en-AU" sz="1400" dirty="0"/>
              <a:t> of the array that the function is being called on.</a:t>
            </a:r>
          </a:p>
          <a:p>
            <a:r>
              <a:rPr lang="en-AU" sz="1400" dirty="0"/>
              <a:t>The function first uses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to infer the map for the array.</a:t>
            </a:r>
          </a:p>
          <a:p>
            <a:pPr marL="0" indent="0">
              <a:buNone/>
            </a:pPr>
            <a:r>
              <a:rPr lang="en-AU" sz="1400" dirty="0"/>
              <a:t>At the end, the function bails out to the interpreter if the map is not known.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4FA8B0-96BE-474B-8B7E-E47B2B3E0223}"/>
              </a:ext>
            </a:extLst>
          </p:cNvPr>
          <p:cNvCxnSpPr/>
          <p:nvPr/>
        </p:nvCxnSpPr>
        <p:spPr>
          <a:xfrm>
            <a:off x="5670958" y="3330429"/>
            <a:ext cx="597296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59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DA06880B-B7D6-4BBE-A92C-79F995A55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vulnerable code was in </a:t>
            </a:r>
            <a:br>
              <a:rPr lang="en-AU" sz="1400" dirty="0"/>
            </a:b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JSCallReducer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ReduceArrayIndexOfIncludes</a:t>
            </a:r>
            <a:r>
              <a:rPr lang="en-AU" sz="1400" dirty="0"/>
              <a:t>.</a:t>
            </a:r>
          </a:p>
          <a:p>
            <a:r>
              <a:rPr lang="en-AU" sz="1400" dirty="0"/>
              <a:t>This function replaces the normal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Array.prototype.indexOf</a:t>
            </a:r>
            <a:r>
              <a:rPr lang="en-AU" sz="1400" dirty="0"/>
              <a:t> and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Array.prototype.includes</a:t>
            </a:r>
            <a:r>
              <a:rPr lang="en-AU" sz="1400" dirty="0"/>
              <a:t> with optimized machine code when it knows the </a:t>
            </a:r>
            <a:r>
              <a:rPr lang="en-AU" sz="1400" i="1" dirty="0" err="1"/>
              <a:t>ElementsKind</a:t>
            </a:r>
            <a:r>
              <a:rPr lang="en-AU" sz="1400" dirty="0"/>
              <a:t> of the array that the function is being called on.</a:t>
            </a:r>
          </a:p>
          <a:p>
            <a:pPr marL="0" indent="0">
              <a:buNone/>
            </a:pPr>
            <a:r>
              <a:rPr lang="en-AU" sz="1400" dirty="0"/>
              <a:t>The function first uses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to infer the map for the array.</a:t>
            </a:r>
          </a:p>
          <a:p>
            <a:pPr marL="0" indent="0">
              <a:buNone/>
            </a:pPr>
            <a:r>
              <a:rPr lang="en-AU" sz="1400" dirty="0"/>
              <a:t>At the end, the function bails out to the interpreter if the map is not known.</a:t>
            </a:r>
          </a:p>
          <a:p>
            <a:pPr marL="0" indent="0">
              <a:buNone/>
            </a:pPr>
            <a:r>
              <a:rPr lang="en-AU" sz="1400" dirty="0"/>
              <a:t>Otherwise, it continues on and optimizes the function.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4FA8B0-96BE-474B-8B7E-E47B2B3E0223}"/>
              </a:ext>
            </a:extLst>
          </p:cNvPr>
          <p:cNvCxnSpPr/>
          <p:nvPr/>
        </p:nvCxnSpPr>
        <p:spPr>
          <a:xfrm>
            <a:off x="5670958" y="3330429"/>
            <a:ext cx="597296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49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This seems correct initially, until you realise that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actually has three possible return values.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980383-D032-40E1-884E-A3D960CF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3935652"/>
            <a:ext cx="65153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enum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      // No receiver maps inferred.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// Receiver maps can be trusted.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kUnreliableReceiverMaps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// Receiver maps might have changed (side-effect).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};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7F7C0DC-33A9-4E01-8AE8-F1527A9B4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20770178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sz="1400" dirty="0"/>
              <a:t>This seems correct initially, until you realise that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actually has three possible return values.</a:t>
            </a:r>
          </a:p>
          <a:p>
            <a:pPr marL="0" indent="0">
              <a:buNone/>
            </a:pP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kUnreliableReceiverMaps</a:t>
            </a:r>
            <a:r>
              <a:rPr lang="en-AU" sz="1400" dirty="0"/>
              <a:t> tells the compiler that although the map has been inferred, it is unreliable as it could have possibly been changed by side-effects of other operations.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980383-D032-40E1-884E-A3D960CF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3935652"/>
            <a:ext cx="65153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enum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      // No receiver maps inferred.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// Receiver maps can be trusted.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kUnreliableReceiverMaps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// Receiver maps might have changed (side-effect).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EA908B-833D-4A34-9FCA-EC0C2F7ACE07}"/>
              </a:ext>
            </a:extLst>
          </p:cNvPr>
          <p:cNvCxnSpPr>
            <a:cxnSpLocks/>
          </p:cNvCxnSpPr>
          <p:nvPr/>
        </p:nvCxnSpPr>
        <p:spPr>
          <a:xfrm>
            <a:off x="5670958" y="4530055"/>
            <a:ext cx="525989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6CE3BCE4-6855-4F2F-8EF1-6866D63A7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017413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4E7-D01B-43EA-AD30-61203D78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F300-3C5F-46C4-BEDD-78ECC13BA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sz="1400" dirty="0"/>
              <a:t>This seems correct initially, until you realise that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InferReceiverMaps</a:t>
            </a:r>
            <a:r>
              <a:rPr lang="en-AU" sz="1400" dirty="0"/>
              <a:t> actually has three possible return values.</a:t>
            </a:r>
          </a:p>
          <a:p>
            <a:pPr marL="0" indent="0">
              <a:buNone/>
            </a:pP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kUnreliableReceiverMaps</a:t>
            </a:r>
            <a:r>
              <a:rPr lang="en-AU" sz="1400" dirty="0"/>
              <a:t> tells the compiler that although the map has been inferred, it is unreliable as it could have possibly been changed by side-effects of other operations.</a:t>
            </a:r>
          </a:p>
          <a:p>
            <a:r>
              <a:rPr lang="en-AU" sz="1400" dirty="0"/>
              <a:t>If this happens, the caller </a:t>
            </a:r>
            <a:r>
              <a:rPr lang="en-AU" sz="1400" i="1" dirty="0"/>
              <a:t>must</a:t>
            </a:r>
            <a:r>
              <a:rPr lang="en-AU" sz="1400" dirty="0"/>
              <a:t> guard against possible map changes with a runtime check. One way to do this is by inserting a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AU" sz="1400" dirty="0"/>
              <a:t> node into the graph.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980383-D032-40E1-884E-A3D960CF0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3935652"/>
            <a:ext cx="65153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enum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      // No receiver maps inferred.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  // Receiver maps can be trusted.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kUnreliableReceiverMaps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// Receiver maps might have changed (side-effect).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};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4CFFE7-88B1-4276-A758-CC1F8BE03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581" y="146526"/>
            <a:ext cx="6515376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JSCallReducer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ReduceArrayIndexOfIncludes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search_variant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Node* node)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const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&amp; p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CallParametersOf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(node-&gt;op());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p.speculation_mode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SpeculationMode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kDisallowSpeculation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receiver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GetValueInput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(node, 1);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effect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GetEffectInput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control 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GetControlInput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(node);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ZoneHandleSet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</a:t>
            </a:r>
            <a:r>
              <a:rPr lang="en-US" altLang="en-US" sz="12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InferReceiverMapsResult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result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InferReceiverMaps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(broker(), receiver, effect,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                                &amp;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if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(result ==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kNoReceiverMaps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en-US" sz="1200" b="1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NoChange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[...]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Continue with optimizing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3263913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14B-16FE-4955-BF52-0428168A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8BB9-E058-477C-AE35-6517610A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vulnerability occurs because the function fails to account for the case where the map that is inferred is unreliable.</a:t>
            </a:r>
          </a:p>
          <a:p>
            <a:pPr marL="0" indent="0">
              <a:buNone/>
            </a:pPr>
            <a:r>
              <a:rPr lang="en-AU" sz="1400" dirty="0"/>
              <a:t>Proof of concept: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defineSetter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/>
              <a:t>, when called on an index, will immediately change the array’s </a:t>
            </a:r>
            <a:r>
              <a:rPr lang="en-AU" sz="1400" i="1" dirty="0" err="1"/>
              <a:t>ElementsKind</a:t>
            </a:r>
            <a:r>
              <a:rPr lang="en-AU" sz="1400" dirty="0"/>
              <a:t> to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DICTIONARY_ELEMENTS</a:t>
            </a:r>
            <a:r>
              <a:rPr lang="en-AU" sz="1400" dirty="0"/>
              <a:t>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OptimizeFunctionOnNextCall</a:t>
            </a:r>
            <a:r>
              <a:rPr lang="en-AU" sz="1400" dirty="0"/>
              <a:t> is a V8 native built-in function that causes </a:t>
            </a:r>
            <a:r>
              <a:rPr lang="en-AU" sz="1400" dirty="0" err="1"/>
              <a:t>TurboFan</a:t>
            </a:r>
            <a:r>
              <a:rPr lang="en-AU" sz="1400" dirty="0"/>
              <a:t> to compile the function that’s called immediately after.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AEABC-8FA0-468E-AAF3-70BC6CF7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81" y="2442142"/>
            <a:ext cx="651537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f(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Transition to dictionary mode in the final invocation.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.__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defineSetter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()=&gt;{});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Will then read OOB.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arr.includes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200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%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OptimizeFunctionOnNextCall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(f);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'1000000'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</p:txBody>
      </p:sp>
    </p:spTree>
    <p:extLst>
      <p:ext uri="{BB962C8B-B14F-4D97-AF65-F5344CB8AC3E}">
        <p14:creationId xmlns:p14="http://schemas.microsoft.com/office/powerpoint/2010/main" val="23573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EDF6-4DD7-47D4-8941-E9FD1A6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77745-0CF0-4DD6-A854-4EA020146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Modern browsers are composed of several processes.</a:t>
            </a:r>
          </a:p>
          <a:p>
            <a:r>
              <a:rPr lang="en-US" dirty="0"/>
              <a:t>The main </a:t>
            </a:r>
            <a:r>
              <a:rPr lang="en-US" i="1" dirty="0"/>
              <a:t>Broker </a:t>
            </a:r>
            <a:r>
              <a:rPr lang="en-US" dirty="0"/>
              <a:t>process has the most privileges, and handles creating all other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These </a:t>
            </a:r>
            <a:r>
              <a:rPr lang="en-US" i="1" dirty="0"/>
              <a:t>Target</a:t>
            </a:r>
            <a:r>
              <a:rPr lang="en-US" dirty="0"/>
              <a:t> processes are considered untrusted by default.</a:t>
            </a:r>
          </a:p>
          <a:p>
            <a:r>
              <a:rPr lang="en-US" b="1" dirty="0"/>
              <a:t>Renderer</a:t>
            </a:r>
            <a:r>
              <a:rPr lang="en-US" dirty="0"/>
              <a:t> processes, </a:t>
            </a:r>
            <a:r>
              <a:rPr lang="en-US" b="1" dirty="0"/>
              <a:t>GPU</a:t>
            </a:r>
            <a:r>
              <a:rPr lang="en-US" dirty="0"/>
              <a:t> processes, </a:t>
            </a:r>
            <a:r>
              <a:rPr lang="en-US" b="1" dirty="0"/>
              <a:t>DRM</a:t>
            </a:r>
            <a:r>
              <a:rPr lang="en-US" dirty="0"/>
              <a:t> processes, </a:t>
            </a:r>
            <a:r>
              <a:rPr lang="en-US" dirty="0" err="1"/>
              <a:t>etc</a:t>
            </a:r>
            <a:r>
              <a:rPr lang="en-US" dirty="0"/>
              <a:t>, are all examples of </a:t>
            </a:r>
            <a:r>
              <a:rPr lang="en-US" i="1" dirty="0"/>
              <a:t>Target</a:t>
            </a:r>
            <a:r>
              <a:rPr lang="en-US" dirty="0"/>
              <a:t> processes.</a:t>
            </a:r>
          </a:p>
          <a:p>
            <a:r>
              <a:rPr lang="en-US" dirty="0"/>
              <a:t>All communication is done through IPC.</a:t>
            </a:r>
          </a:p>
          <a:p>
            <a:r>
              <a:rPr lang="en-US" dirty="0"/>
              <a:t>Child processes are always sandboxed.</a:t>
            </a:r>
          </a:p>
        </p:txBody>
      </p:sp>
      <p:pic>
        <p:nvPicPr>
          <p:cNvPr id="6" name="Picture 2" descr="Sandbox Top Level Box Diagram">
            <a:extLst>
              <a:ext uri="{FF2B5EF4-FFF2-40B4-BE49-F238E27FC236}">
                <a16:creationId xmlns:a16="http://schemas.microsoft.com/office/drawing/2014/main" id="{56612175-FB6D-446F-94DF-3CB0CE1F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82298"/>
            <a:ext cx="4225827" cy="58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9D77-FCD9-4C64-9FD1-B27C49F47B27}"/>
              </a:ext>
            </a:extLst>
          </p:cNvPr>
          <p:cNvSpPr/>
          <p:nvPr/>
        </p:nvSpPr>
        <p:spPr>
          <a:xfrm>
            <a:off x="3545747" y="645304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1000" dirty="0">
                <a:hlinkClick r:id="rId3"/>
              </a:rPr>
              <a:t>https://chromium.googlesource.com/chromium/src/+/master/docs/design/sandbox.md</a:t>
            </a:r>
            <a:endParaRPr lang="en-AU" sz="1000" dirty="0"/>
          </a:p>
          <a:p>
            <a:pPr algn="ctr"/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886440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14B-16FE-4955-BF52-0428168A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8BB9-E058-477C-AE35-6517610A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vulnerability occurs because the function fails to account for the case where the map that is inferred is unreliable.</a:t>
            </a:r>
          </a:p>
          <a:p>
            <a:pPr marL="0" indent="0">
              <a:buNone/>
            </a:pPr>
            <a:r>
              <a:rPr lang="en-AU" sz="1400" dirty="0"/>
              <a:t>Proof of concept: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defineSetter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/>
              <a:t>, when called on an index, will immediately change the array’s </a:t>
            </a:r>
            <a:r>
              <a:rPr lang="en-AU" sz="1400" i="1" dirty="0" err="1"/>
              <a:t>ElementsKind</a:t>
            </a:r>
            <a:r>
              <a:rPr lang="en-AU" sz="1400" dirty="0"/>
              <a:t> to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DICTIONARY_ELEMENTS</a:t>
            </a:r>
            <a:r>
              <a:rPr lang="en-AU" sz="1400" dirty="0"/>
              <a:t>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OptimizeFunctionOnNextCall</a:t>
            </a:r>
            <a:r>
              <a:rPr lang="en-AU" sz="1400" dirty="0"/>
              <a:t> is a V8 native built-in function that causes </a:t>
            </a:r>
            <a:r>
              <a:rPr lang="en-AU" sz="1400" dirty="0" err="1"/>
              <a:t>TurboFan</a:t>
            </a:r>
            <a:r>
              <a:rPr lang="en-AU" sz="1400" dirty="0"/>
              <a:t> to compile the function that’s called immediately after.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AEABC-8FA0-468E-AAF3-70BC6CF7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81" y="2442142"/>
            <a:ext cx="651537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f(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Transition to dictionary mode in the final invocation.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.__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defineSetter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()=&gt;{});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Will then read OOB.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arr.includes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200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%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OptimizeFunctionOnNextCall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(f);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'1000000'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FB270C-253B-4546-A699-D376290FCF20}"/>
              </a:ext>
            </a:extLst>
          </p:cNvPr>
          <p:cNvCxnSpPr/>
          <p:nvPr/>
        </p:nvCxnSpPr>
        <p:spPr>
          <a:xfrm flipH="1">
            <a:off x="1971413" y="3884103"/>
            <a:ext cx="31039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77499-59F7-4D01-9CE3-603EC1B7FF0E}"/>
              </a:ext>
            </a:extLst>
          </p:cNvPr>
          <p:cNvCxnSpPr/>
          <p:nvPr/>
        </p:nvCxnSpPr>
        <p:spPr>
          <a:xfrm flipH="1">
            <a:off x="1971413" y="4095226"/>
            <a:ext cx="31039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4122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14B-16FE-4955-BF52-0428168A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8BB9-E058-477C-AE35-6517610A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vulnerability occurs because the function fails to account for the case where the map that is inferred is unreliable.</a:t>
            </a:r>
          </a:p>
          <a:p>
            <a:pPr marL="0" indent="0">
              <a:buNone/>
            </a:pPr>
            <a:r>
              <a:rPr lang="en-AU" sz="1400" dirty="0"/>
              <a:t>Proof of concept: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defineSetter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/>
              <a:t>, when called on an index, will immediately change the array’s </a:t>
            </a:r>
            <a:r>
              <a:rPr lang="en-AU" sz="1400" i="1" dirty="0" err="1"/>
              <a:t>ElementsKind</a:t>
            </a:r>
            <a:r>
              <a:rPr lang="en-AU" sz="1400" dirty="0"/>
              <a:t> to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DICTIONARY_ELEMENTS</a:t>
            </a:r>
            <a:r>
              <a:rPr lang="en-AU" sz="1400" dirty="0"/>
              <a:t>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OptimizeFunctionOnNextCall</a:t>
            </a:r>
            <a:r>
              <a:rPr lang="en-AU" sz="1400" dirty="0"/>
              <a:t> is a V8 native built-in function that causes </a:t>
            </a:r>
            <a:r>
              <a:rPr lang="en-AU" sz="1400" dirty="0" err="1"/>
              <a:t>TurboFan</a:t>
            </a:r>
            <a:r>
              <a:rPr lang="en-AU" sz="1400" dirty="0"/>
              <a:t> to compile the function that’s called immediately after.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AEABC-8FA0-468E-AAF3-70BC6CF7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81" y="2442142"/>
            <a:ext cx="651537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f(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Transition to dictionary mode in the final invocation.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.__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defineSetter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()=&gt;{});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Will then read OOB.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arr.includes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200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%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OptimizeFunctionOnNextCall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(f);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'1000000'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77499-59F7-4D01-9CE3-603EC1B7FF0E}"/>
              </a:ext>
            </a:extLst>
          </p:cNvPr>
          <p:cNvCxnSpPr/>
          <p:nvPr/>
        </p:nvCxnSpPr>
        <p:spPr>
          <a:xfrm flipH="1">
            <a:off x="3892492" y="4263006"/>
            <a:ext cx="31039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848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14B-16FE-4955-BF52-0428168A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8BB9-E058-477C-AE35-6517610A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vulnerability occurs because the function fails to account for the case where the map that is inferred is unreliable.</a:t>
            </a:r>
          </a:p>
          <a:p>
            <a:pPr marL="0" indent="0">
              <a:buNone/>
            </a:pPr>
            <a:r>
              <a:rPr lang="en-AU" sz="1400" dirty="0"/>
              <a:t>Proof of concept: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defineSetter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AU" sz="1400" dirty="0"/>
              <a:t>, when called on an index, will immediately change the array’s </a:t>
            </a:r>
            <a:r>
              <a:rPr lang="en-AU" sz="1400" i="1" dirty="0" err="1"/>
              <a:t>ElementsKind</a:t>
            </a:r>
            <a:r>
              <a:rPr lang="en-AU" sz="1400" dirty="0"/>
              <a:t> to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DICTIONARY_ELEMENTS</a:t>
            </a:r>
            <a:r>
              <a:rPr lang="en-AU" sz="1400" dirty="0"/>
              <a:t>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OptimizeFunctionOnNextCall</a:t>
            </a:r>
            <a:r>
              <a:rPr lang="en-AU" sz="1400" dirty="0"/>
              <a:t> is a V8 native built-in function that causes </a:t>
            </a:r>
            <a:r>
              <a:rPr lang="en-AU" sz="1400" dirty="0" err="1"/>
              <a:t>TurboFan</a:t>
            </a:r>
            <a:r>
              <a:rPr lang="en-AU" sz="1400" dirty="0"/>
              <a:t> to compile the function that’s called immediately after.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AEABC-8FA0-468E-AAF3-70BC6CF7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81" y="2442142"/>
            <a:ext cx="651537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function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f(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Transition to dictionary mode in the final invocation.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.__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defineSetter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__(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idx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()=&gt;{});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 Will then read OOB.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en-US" altLang="en-US" sz="1200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en-US" sz="12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arr.includes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200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1234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2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%</a:t>
            </a:r>
            <a:r>
              <a:rPr lang="en-US" altLang="en-US" sz="12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OptimizeFunctionOnNextCall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(f);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f(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'1000000'</a:t>
            </a:r>
            <a:r>
              <a:rPr lang="en-US" altLang="en-US" sz="12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[]);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77499-59F7-4D01-9CE3-603EC1B7FF0E}"/>
              </a:ext>
            </a:extLst>
          </p:cNvPr>
          <p:cNvCxnSpPr/>
          <p:nvPr/>
        </p:nvCxnSpPr>
        <p:spPr>
          <a:xfrm flipH="1">
            <a:off x="2608977" y="4430786"/>
            <a:ext cx="31039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74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214B-16FE-4955-BF52-0428168A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Chromium Issue 944062 – Failing to insert Map checks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Array.indexOf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Array.includes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8BB9-E058-477C-AE35-6517610A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/>
              <a:t>The patch:</a:t>
            </a:r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endParaRPr lang="en-AU" sz="1400" dirty="0"/>
          </a:p>
          <a:p>
            <a:pPr marL="0" indent="0">
              <a:buNone/>
            </a:pPr>
            <a:r>
              <a:rPr lang="en-AU" sz="1400" dirty="0"/>
              <a:t>Checks for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kUnreliableReceiverMaps</a:t>
            </a:r>
            <a:r>
              <a:rPr lang="en-AU" sz="1400" dirty="0"/>
              <a:t> and inserts a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CheckMaps</a:t>
            </a:r>
            <a:r>
              <a:rPr lang="en-AU" sz="1400" dirty="0"/>
              <a:t> node into the sea of nodes graph.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BAEABC-8FA0-468E-AAF3-70BC6CF7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80" y="2093384"/>
            <a:ext cx="749257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// If we have unreliable maps, we need a map check.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if (result == 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NodeProperties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kUnreliableReceiverMaps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effect =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    graph()-&gt;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NewNode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(simplified()-&gt;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CheckMaps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CheckMapsFlag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kNone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                                             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receiver_maps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en-US" sz="1200" dirty="0" err="1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p.feedback</a:t>
            </a: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()),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                     receiver, effect, control);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B0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62451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</p:txBody>
      </p:sp>
    </p:spTree>
    <p:extLst>
      <p:ext uri="{BB962C8B-B14F-4D97-AF65-F5344CB8AC3E}">
        <p14:creationId xmlns:p14="http://schemas.microsoft.com/office/powerpoint/2010/main" val="6616935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  <a:p>
            <a:pPr marL="0" indent="0">
              <a:buNone/>
            </a:pPr>
            <a:r>
              <a:rPr lang="en-AU" dirty="0"/>
              <a:t>Try your hand at an easy CTF challenge.</a:t>
            </a:r>
          </a:p>
        </p:txBody>
      </p:sp>
    </p:spTree>
    <p:extLst>
      <p:ext uri="{BB962C8B-B14F-4D97-AF65-F5344CB8AC3E}">
        <p14:creationId xmlns:p14="http://schemas.microsoft.com/office/powerpoint/2010/main" val="1648464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  <a:p>
            <a:pPr marL="0" indent="0">
              <a:buNone/>
            </a:pPr>
            <a:r>
              <a:rPr lang="en-AU" dirty="0"/>
              <a:t>Try your hand at an easy CTF challenge.</a:t>
            </a:r>
          </a:p>
          <a:p>
            <a:pPr marL="0" indent="0">
              <a:buNone/>
            </a:pPr>
            <a:r>
              <a:rPr lang="en-AU" dirty="0"/>
              <a:t>Pick a </a:t>
            </a:r>
            <a:r>
              <a:rPr lang="en-AU" i="1" dirty="0"/>
              <a:t>very</a:t>
            </a:r>
            <a:r>
              <a:rPr lang="en-AU" dirty="0"/>
              <a:t> detailed writeup / bug report and analyse it.</a:t>
            </a:r>
          </a:p>
        </p:txBody>
      </p:sp>
    </p:spTree>
    <p:extLst>
      <p:ext uri="{BB962C8B-B14F-4D97-AF65-F5344CB8AC3E}">
        <p14:creationId xmlns:p14="http://schemas.microsoft.com/office/powerpoint/2010/main" val="34121031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  <a:p>
            <a:pPr marL="0" indent="0">
              <a:buNone/>
            </a:pPr>
            <a:r>
              <a:rPr lang="en-AU" dirty="0"/>
              <a:t>Try your hand at an easy CTF challenge.</a:t>
            </a:r>
          </a:p>
          <a:p>
            <a:pPr marL="0" indent="0">
              <a:buNone/>
            </a:pPr>
            <a:r>
              <a:rPr lang="en-AU" dirty="0"/>
              <a:t>Pick a </a:t>
            </a:r>
            <a:r>
              <a:rPr lang="en-AU" i="1" dirty="0"/>
              <a:t>very</a:t>
            </a:r>
            <a:r>
              <a:rPr lang="en-AU" dirty="0"/>
              <a:t> detailed writeup / bug report and analyse it.</a:t>
            </a:r>
          </a:p>
          <a:p>
            <a:pPr marL="0" indent="0">
              <a:buNone/>
            </a:pPr>
            <a:r>
              <a:rPr lang="en-AU" dirty="0"/>
              <a:t>Slowly move onto lesser and lesser detailed bug reports.</a:t>
            </a:r>
          </a:p>
        </p:txBody>
      </p:sp>
    </p:spTree>
    <p:extLst>
      <p:ext uri="{BB962C8B-B14F-4D97-AF65-F5344CB8AC3E}">
        <p14:creationId xmlns:p14="http://schemas.microsoft.com/office/powerpoint/2010/main" val="1710351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  <a:p>
            <a:pPr marL="0" indent="0">
              <a:buNone/>
            </a:pPr>
            <a:r>
              <a:rPr lang="en-AU" dirty="0"/>
              <a:t>Try your hand at an easy CTF challenge.</a:t>
            </a:r>
          </a:p>
          <a:p>
            <a:pPr marL="0" indent="0">
              <a:buNone/>
            </a:pPr>
            <a:r>
              <a:rPr lang="en-AU" dirty="0"/>
              <a:t>Pick a </a:t>
            </a:r>
            <a:r>
              <a:rPr lang="en-AU" i="1" dirty="0"/>
              <a:t>very</a:t>
            </a:r>
            <a:r>
              <a:rPr lang="en-AU" dirty="0"/>
              <a:t> detailed writeup / bug report and analyse it.</a:t>
            </a:r>
          </a:p>
          <a:p>
            <a:pPr marL="0" indent="0">
              <a:buNone/>
            </a:pPr>
            <a:r>
              <a:rPr lang="en-AU" dirty="0"/>
              <a:t>Slowly move onto lesser and lesser detailed bug reports.</a:t>
            </a:r>
          </a:p>
          <a:p>
            <a:pPr marL="0" indent="0">
              <a:buNone/>
            </a:pPr>
            <a:r>
              <a:rPr lang="en-AU" dirty="0"/>
              <a:t>Generalize older bugs into bug classes and look for similar ones.</a:t>
            </a:r>
          </a:p>
        </p:txBody>
      </p:sp>
    </p:spTree>
    <p:extLst>
      <p:ext uri="{BB962C8B-B14F-4D97-AF65-F5344CB8AC3E}">
        <p14:creationId xmlns:p14="http://schemas.microsoft.com/office/powerpoint/2010/main" val="3912073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E32A-7B3F-4443-8186-0E2DF65D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you start on V8?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E8C-5BC0-44D0-B924-C9397FBE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Watch some talks (like this one!) that explain some of the internals of V8.</a:t>
            </a:r>
          </a:p>
          <a:p>
            <a:pPr marL="0" indent="0">
              <a:buNone/>
            </a:pPr>
            <a:r>
              <a:rPr lang="en-AU" dirty="0"/>
              <a:t>Try your hand at an easy CTF challenge.</a:t>
            </a:r>
          </a:p>
          <a:p>
            <a:pPr marL="0" indent="0">
              <a:buNone/>
            </a:pPr>
            <a:r>
              <a:rPr lang="en-AU" dirty="0"/>
              <a:t>Pick a </a:t>
            </a:r>
            <a:r>
              <a:rPr lang="en-AU" i="1" dirty="0"/>
              <a:t>very</a:t>
            </a:r>
            <a:r>
              <a:rPr lang="en-AU" dirty="0"/>
              <a:t> detailed writeup / bug report and analyse it.</a:t>
            </a:r>
          </a:p>
          <a:p>
            <a:pPr marL="0" indent="0">
              <a:buNone/>
            </a:pPr>
            <a:r>
              <a:rPr lang="en-AU" dirty="0"/>
              <a:t>Slowly move onto lesser and lesser detailed bug reports.</a:t>
            </a:r>
          </a:p>
          <a:p>
            <a:pPr marL="0" indent="0">
              <a:buNone/>
            </a:pPr>
            <a:r>
              <a:rPr lang="en-AU" dirty="0"/>
              <a:t>Generalize older bugs into bug classes and look for similar ones.</a:t>
            </a:r>
          </a:p>
          <a:p>
            <a:pPr marL="0" indent="0">
              <a:buNone/>
            </a:pPr>
            <a:r>
              <a:rPr lang="en-AU" dirty="0"/>
              <a:t>Fuzz everything!</a:t>
            </a:r>
          </a:p>
        </p:txBody>
      </p:sp>
    </p:spTree>
    <p:extLst>
      <p:ext uri="{BB962C8B-B14F-4D97-AF65-F5344CB8AC3E}">
        <p14:creationId xmlns:p14="http://schemas.microsoft.com/office/powerpoint/2010/main" val="112188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30B395-2CEC-2B44-A91D-054F48EA89A7}" vid="{5F7B65F0-107E-EF4A-8DD1-1A8FEDFAF2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ComfyConAu2020</Template>
  <TotalTime>3100</TotalTime>
  <Words>6650</Words>
  <Application>Microsoft Office PowerPoint</Application>
  <PresentationFormat>Widescreen</PresentationFormat>
  <Paragraphs>780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Courier New</vt:lpstr>
      <vt:lpstr>DejaVu Sans Mono</vt:lpstr>
      <vt:lpstr>Office Theme</vt:lpstr>
      <vt:lpstr>haha v8 engine go brrrrr</vt:lpstr>
      <vt:lpstr>whoami</vt:lpstr>
      <vt:lpstr>TL;DR</vt:lpstr>
      <vt:lpstr>Browsers</vt:lpstr>
      <vt:lpstr>Browsers</vt:lpstr>
      <vt:lpstr>Browsers</vt:lpstr>
      <vt:lpstr>Browsers</vt:lpstr>
      <vt:lpstr>Browsers</vt:lpstr>
      <vt:lpstr>Browsers</vt:lpstr>
      <vt:lpstr>Multiprocess Architecture</vt:lpstr>
      <vt:lpstr>Sandboxing (chromium/src/sandbox/)</vt:lpstr>
      <vt:lpstr>Sandboxing (chromium/src/sandbox/)</vt:lpstr>
      <vt:lpstr>Sandboxing (chromium/src/sandbox/)</vt:lpstr>
      <vt:lpstr>Motivation for attacking V8</vt:lpstr>
      <vt:lpstr>Motivation for attacking V8</vt:lpstr>
      <vt:lpstr>Motivation for attacking V8</vt:lpstr>
      <vt:lpstr>Motivation for attacking V8</vt:lpstr>
      <vt:lpstr>Motivation for attacking V8</vt:lpstr>
      <vt:lpstr>V8 Heap</vt:lpstr>
      <vt:lpstr>V8 Heap</vt:lpstr>
      <vt:lpstr>V8 Heap</vt:lpstr>
      <vt:lpstr>V8 Heap</vt:lpstr>
      <vt:lpstr>Value Representation</vt:lpstr>
      <vt:lpstr>Value Representation</vt:lpstr>
      <vt:lpstr>Value Representation</vt:lpstr>
      <vt:lpstr>V8 Pipeline</vt:lpstr>
      <vt:lpstr>Parsing (v8/src/parsing)</vt:lpstr>
      <vt:lpstr>Parsing (v8/src/parsing)</vt:lpstr>
      <vt:lpstr>Parsing (v8/src/parsing)</vt:lpstr>
      <vt:lpstr>Parsing (v8/src/parsing)</vt:lpstr>
      <vt:lpstr>Parsing (v8/src/parsing)</vt:lpstr>
      <vt:lpstr>Parsing (v8/src/parsing)</vt:lpstr>
      <vt:lpstr>Parsing (v8/src/parsing)</vt:lpstr>
      <vt:lpstr>CVE-2019-5790 – LiteralBuffer Integer Overflow</vt:lpstr>
      <vt:lpstr>CVE-2019-5790 – LiteralBuffer Integer Overflow</vt:lpstr>
      <vt:lpstr>CVE-2019-5790 – LiteralBuffer Integer Overflow</vt:lpstr>
      <vt:lpstr>CVE-2019-5790 – LiteralBuffer Integer Overflow</vt:lpstr>
      <vt:lpstr>CVE-2019-5790 – LiteralBuffer Integer Overflow</vt:lpstr>
      <vt:lpstr>CVE-2019-5790 – LiteralBuffer Integer Overflow</vt:lpstr>
      <vt:lpstr>Ignition (v8/src/ignition)</vt:lpstr>
      <vt:lpstr>Ignition (v8/src/ignition)</vt:lpstr>
      <vt:lpstr>Ignition (v8/src/ignition)</vt:lpstr>
      <vt:lpstr>Ignition (v8/src/ignition)</vt:lpstr>
      <vt:lpstr>Bytecode Execution</vt:lpstr>
      <vt:lpstr>Bytecode Execution</vt:lpstr>
      <vt:lpstr>Bytecode Execution</vt:lpstr>
      <vt:lpstr>Bytecode Execution</vt:lpstr>
      <vt:lpstr>Bytecode Execution</vt:lpstr>
      <vt:lpstr>TurboFan (v8/src/compiler)</vt:lpstr>
      <vt:lpstr>TurboFan (v8/src/compiler)</vt:lpstr>
      <vt:lpstr>TurboFan (v8/src/compiler)</vt:lpstr>
      <vt:lpstr>TurboFan (v8/src/compiler)</vt:lpstr>
      <vt:lpstr>Speculative Optimization</vt:lpstr>
      <vt:lpstr>Speculative Optimization</vt:lpstr>
      <vt:lpstr>Shapes</vt:lpstr>
      <vt:lpstr>Shapes</vt:lpstr>
      <vt:lpstr>Shapes</vt:lpstr>
      <vt:lpstr>Shapes</vt:lpstr>
      <vt:lpstr>Shapes</vt:lpstr>
      <vt:lpstr>Shapes</vt:lpstr>
      <vt:lpstr>Shapes</vt:lpstr>
      <vt:lpstr>Shapes</vt:lpstr>
      <vt:lpstr>ElementsKind</vt:lpstr>
      <vt:lpstr>ElementsKind</vt:lpstr>
      <vt:lpstr>ElementsKind</vt:lpstr>
      <vt:lpstr>Inline Caches</vt:lpstr>
      <vt:lpstr>Inline Caches</vt:lpstr>
      <vt:lpstr>Inline Caches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Chromium Issue 944062 – Failing to insert Map checks in Array.indexOf and Array.includes</vt:lpstr>
      <vt:lpstr>How do you start on V8?</vt:lpstr>
      <vt:lpstr>How do you start on V8?</vt:lpstr>
      <vt:lpstr>How do you start on V8?</vt:lpstr>
      <vt:lpstr>How do you start on V8?</vt:lpstr>
      <vt:lpstr>How do you start on V8?</vt:lpstr>
      <vt:lpstr>How do you start on V8?</vt:lpstr>
      <vt:lpstr>Useful links</vt:lpstr>
      <vt:lpstr>Thanks to Thugcrowd for hosting this event!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V8 engine go brrrrr</dc:title>
  <dc:creator>Syed Faraz Abrar</dc:creator>
  <cp:lastModifiedBy>Syed Faraz Abrar</cp:lastModifiedBy>
  <cp:revision>568</cp:revision>
  <dcterms:created xsi:type="dcterms:W3CDTF">2020-04-29T06:51:19Z</dcterms:created>
  <dcterms:modified xsi:type="dcterms:W3CDTF">2020-05-03T00:02:10Z</dcterms:modified>
</cp:coreProperties>
</file>